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6" r:id="rId3"/>
    <p:sldId id="257" r:id="rId4"/>
    <p:sldId id="284" r:id="rId5"/>
    <p:sldId id="258" r:id="rId6"/>
    <p:sldId id="259" r:id="rId7"/>
    <p:sldId id="285" r:id="rId8"/>
    <p:sldId id="286" r:id="rId9"/>
    <p:sldId id="287" r:id="rId10"/>
    <p:sldId id="288" r:id="rId11"/>
    <p:sldId id="289" r:id="rId12"/>
    <p:sldId id="313" r:id="rId13"/>
    <p:sldId id="314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19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8" r:id="rId36"/>
    <p:sldId id="315" r:id="rId37"/>
  </p:sldIdLst>
  <p:sldSz cx="9144000" cy="6858000" type="screen4x3"/>
  <p:notesSz cx="6888163" cy="100203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759" autoAdjust="0"/>
  </p:normalViewPr>
  <p:slideViewPr>
    <p:cSldViewPr>
      <p:cViewPr>
        <p:scale>
          <a:sx n="70" d="100"/>
          <a:sy n="70" d="100"/>
        </p:scale>
        <p:origin x="2296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FD3FB666-47A3-4370-9E5B-A6B9BCD34046}" type="datetimeFigureOut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C192854D-C5D4-4D6D-B566-AFC9C76F375F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07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DA577-0E04-4A46-A665-EE6570D84ACB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2380D-CEF9-4589-B914-A74B66311375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1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8032C-91A0-4479-82F9-47CF2FE5B15A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C1D85-4D52-4948-9F62-6AD560FB1283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9985E-9AAE-4E2D-A356-96BE1A7D431C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3300C-0B86-4244-B5D3-F91524A71E63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7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3300C-0B86-4244-B5D3-F91524A71E63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D0C1-11B3-4BDF-AD0E-AC158125318E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5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F82A6-E987-4C0E-BB12-D7575D9F2595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9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0E4DB-7323-4ABB-B7AF-32E092E8820C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ECB91-8C79-41FC-B240-32ED87BEE865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0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A019C-18B1-4C59-AB36-E619F309D87E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07718-0FBD-4004-94B3-B4C41E1356F2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A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6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D31-906A-4B30-A08E-8BA9AA87D9E6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A9CD-4146-4ED9-9FA0-4AA73F878E8B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3EF1-4D4E-4C9E-AAD8-AC268E8A74B6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999A-30C9-4172-AC5F-1A1265027D84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95B5-541C-4BFE-9086-996F832A5534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36BA-752E-410E-9B4C-3CC298BE35A0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B215-3D25-4607-BAF9-41B2D506075B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BF4E-9B41-495E-85B3-406D28C7508B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017D-1137-4E35-A2C4-52899D730FD9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5863-7D98-4238-81C0-80D36A8D9C3E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69FB-A35E-4DA0-BD5A-F53AB05EA672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F15B-E26B-4C51-B486-60B605B68AC4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3BE8-C3DA-491F-BFB8-2061943ECBF5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3FBA-C9F7-40C2-AE81-1317F2A57D77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6B38-3971-42CE-90DB-8463472FC513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7D48-46A6-4E68-8FB3-81D508B7E071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C8E9-AFD1-4B8D-B1CB-792F3D6C9266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F7ED-7A72-4F80-B153-4B2854D30B25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B2EC-9DA9-4014-A0AE-BCFB9E32987B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4688-E79C-456E-BF5C-49FBF4988877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DC44-DEEC-423B-BD20-5CE7FB5BAD98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4F3C-C403-471E-A3F8-D5B7E1403559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0FFD7-5E95-4C34-AE93-81BF42C60E71}" type="datetime1">
              <a:rPr lang="es-AR"/>
              <a:pPr>
                <a:defRPr/>
              </a:pPr>
              <a:t>26/11/17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6A8EE-0708-4784-A4D8-26BB0D4123CA}" type="slidenum">
              <a:rPr lang="es-AR"/>
              <a:pPr>
                <a:defRPr/>
              </a:pPr>
              <a:t>‹Nr.›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C452C-7279-475D-B23B-AF4339BA1B15}" type="slidenum">
              <a:rPr lang="es-AR"/>
              <a:pPr>
                <a:defRPr/>
              </a:pPr>
              <a:t>1</a:t>
            </a:fld>
            <a:endParaRPr lang="es-AR"/>
          </a:p>
        </p:txBody>
      </p:sp>
      <p:pic>
        <p:nvPicPr>
          <p:cNvPr id="14338" name="Picture 5" descr="TAPA MANUAL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CA777-E57D-48F3-8620-239E32B7CEB1}" type="slidenum">
              <a:rPr lang="es-AR"/>
              <a:pPr>
                <a:defRPr/>
              </a:pPr>
              <a:t>10</a:t>
            </a:fld>
            <a:endParaRPr lang="es-AR"/>
          </a:p>
        </p:txBody>
      </p:sp>
      <p:sp>
        <p:nvSpPr>
          <p:cNvPr id="2355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3555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827088" y="1247775"/>
            <a:ext cx="77057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CUADRUPLE ACELULAR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Actacel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Vacuna para prevenir Difteria/Pertussis/Tétano/Haemophilus B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 o con cualquier intervalo.</a:t>
            </a:r>
            <a:r>
              <a:rPr lang="es-ES_tradnl" sz="1100" b="1">
                <a:latin typeface="Calibri" pitchFamily="34" charset="0"/>
              </a:rPr>
              <a:t> 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aplica a partir de los 2 meses y son tres dosis con un intervalo de 2 meses entre cada una y un refuerzo al año de la tercera dosis.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r>
              <a:rPr lang="es-ES_tradnl" sz="1100" b="1">
                <a:latin typeface="Calibri" pitchFamily="34" charset="0"/>
              </a:rPr>
              <a:t>DOSIS Y VIA DE APLICACIÓN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La dosis es de 0,5 ml, se aplica por vía intramuscular en zona antero-lateral del muslo (menores de 12 meses) y en zona deltoidea (en mayores de 12 meses).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CONSERVACION DE LA VACUNA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Conservar a temperatura de +2ºC a +8ºC.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r>
              <a:rPr lang="es-ES_tradnl" sz="1100" b="1">
                <a:latin typeface="Calibri" pitchFamily="34" charset="0"/>
              </a:rPr>
              <a:t>REACCIONES ADVERSAS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En algunos casos reacciones leves como eritema, dolor, endurecimiento en la zona de aplicación, llanto constante y fiebre.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MATERIAL A UTILIZAR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Jeringa 1 ml y aguja 23 G1.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>
              <a:latin typeface="Calibri" pitchFamily="34" charset="0"/>
            </a:endParaRPr>
          </a:p>
        </p:txBody>
      </p:sp>
      <p:pic>
        <p:nvPicPr>
          <p:cNvPr id="23559" name="Picture 1" descr="ACTAC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292600"/>
            <a:ext cx="208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10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88A4-A828-4AD9-9D7F-7FAA4D47D80F}" type="slidenum">
              <a:rPr lang="es-AR"/>
              <a:pPr>
                <a:defRPr/>
              </a:pPr>
              <a:t>11</a:t>
            </a:fld>
            <a:endParaRPr lang="es-AR"/>
          </a:p>
        </p:txBody>
      </p:sp>
      <p:sp>
        <p:nvSpPr>
          <p:cNvPr id="2457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4579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827088" y="849313"/>
            <a:ext cx="7848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CUADRUPLE ACELULAR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Tetraxim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Vacuna para prevenir Difteria/Pertussis/Tétano/Poliomielitis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 o con cualquier intervalo.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aplica en el refuerzo del ingreso escolar a los 6 años.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DOSIS Y VIA DE APLICACIÓN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Se aplica 0,5 ml, en zona deltoidea, intramuscular.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r>
              <a:rPr lang="es-ES_tradnl" sz="1100" b="1">
                <a:latin typeface="Calibri" pitchFamily="34" charset="0"/>
              </a:rPr>
              <a:t>REACCIONES ADVERSAS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Síntomas dentro de las primeras 48 hs.: Enrojecimiento y dolor en el lugar de la inyección,  y un poco de fiebre.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 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FORMA DE CONSERVACION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Mantener entre 2ºC a +8ºC.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MATERIAL A UTILIZAR: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r>
              <a:rPr lang="es-ES_tradnl" sz="1100" u="none">
                <a:latin typeface="Calibri" pitchFamily="34" charset="0"/>
              </a:rPr>
              <a:t>Jeringa prellenada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pic>
        <p:nvPicPr>
          <p:cNvPr id="24582" name="Picture 2" descr="TETRAX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05263"/>
            <a:ext cx="26654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11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C092A-1337-45BD-86B9-54FD7E8D34AA}" type="slidenum">
              <a:rPr lang="es-AR"/>
              <a:pPr>
                <a:defRPr/>
              </a:pPr>
              <a:t>12</a:t>
            </a:fld>
            <a:endParaRPr lang="es-AR"/>
          </a:p>
        </p:txBody>
      </p:sp>
      <p:sp>
        <p:nvSpPr>
          <p:cNvPr id="2560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5603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755650" y="920750"/>
            <a:ext cx="7848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1100" b="1" dirty="0">
                <a:latin typeface="+mn-lt"/>
              </a:rPr>
              <a:t>QUINTUPLE ACELULAR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Pentaxim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Vacuna para prevenir Difteria/</a:t>
            </a:r>
            <a:r>
              <a:rPr lang="es-ES_tradnl" sz="1100" b="1" dirty="0" err="1">
                <a:latin typeface="+mn-lt"/>
              </a:rPr>
              <a:t>Pertussis</a:t>
            </a:r>
            <a:r>
              <a:rPr lang="es-ES_tradnl" sz="1100" b="1" dirty="0">
                <a:latin typeface="+mn-lt"/>
              </a:rPr>
              <a:t>/Tétano/Haemophilus B/ Poliomielitis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Se puede aplicar simultáneamente con otras vacunas o con cualquier intervalo.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Generalmente se indica para el refuerzo a los 18 meses o combinada con Hepatitis B para sustituir la vacuna séxtuple.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VIA DE APLICACIÓN Y DOSIS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Dosis 0,5 ml, vía intramuscular. 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Menores de 1 año: Antero-lateral del muslo.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Mayores de 1 año: Región deltoidea.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REACCIONES ADVERSAS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Síntomas dentro de las primeras 48 hs.: Enrojecimiento y dolor en el lugar de la inyección, irritabilidad y puede levantar temperatura.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MATERIAL A UTILIZAR: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Jeringa </a:t>
            </a:r>
            <a:r>
              <a:rPr lang="es-ES_tradnl" sz="1100" u="none" dirty="0" err="1">
                <a:latin typeface="+mn-lt"/>
              </a:rPr>
              <a:t>prellenada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endParaRPr lang="es-ES_tradnl" sz="1100" u="none" dirty="0">
              <a:latin typeface="Calibri" pitchFamily="34" charset="0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/>
          </a:p>
        </p:txBody>
      </p:sp>
      <p:pic>
        <p:nvPicPr>
          <p:cNvPr id="25607" name="Picture 1" descr="PENTAX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263"/>
            <a:ext cx="26749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12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10761-C8EB-44E8-8C04-DF3D34199FA8}" type="slidenum">
              <a:rPr lang="es-AR"/>
              <a:pPr>
                <a:defRPr/>
              </a:pPr>
              <a:t>13</a:t>
            </a:fld>
            <a:endParaRPr lang="es-AR"/>
          </a:p>
        </p:txBody>
      </p:sp>
      <p:sp>
        <p:nvSpPr>
          <p:cNvPr id="2662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6627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827088" y="908050"/>
            <a:ext cx="7848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1100" b="1" dirty="0">
                <a:latin typeface="+mn-lt"/>
              </a:rPr>
              <a:t>SEXTUPLE ACELULAR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Infanrix - Hexaxim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Vacuna para prevenir Difteria/</a:t>
            </a:r>
            <a:r>
              <a:rPr lang="es-ES_tradnl" sz="1100" b="1" dirty="0" err="1">
                <a:latin typeface="+mn-lt"/>
              </a:rPr>
              <a:t>Pertussis</a:t>
            </a:r>
            <a:r>
              <a:rPr lang="es-ES_tradnl" sz="1100" b="1" dirty="0">
                <a:latin typeface="+mn-lt"/>
              </a:rPr>
              <a:t>/Tétano/Haemophilus B/ Poliomielitis/Hepatitis B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Se puede aplicar simultáneamente con otras vacunas o con cualquier intervalo.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Se aplica a partir de los 2 meses de edad, son tres dosis con dos meses de diferencia entre las dosis, y un refuerzo al año de la tercera, según orden médica.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DOSIS Y VIA DE ADMINISTRACION: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La dosis es de 0,5 ml. Se aplica por vía intramuscular en la parte antero-lateral del muslo (en menores de 12 meses) y en la zona deltoidea (mayores de 12 meses)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FORMA DE CONSERVACION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Mantener entre +2ºC a +8ºC.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REACCIONES ADVERSAS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En algunos casos reacciones leves como eritema, dolor, irritabilidad, endurecimiento en el lugar de aplicación y fiebre.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dirty="0">
                <a:latin typeface="+mn-lt"/>
              </a:rPr>
              <a:t>MATERIAL A UTILIZAR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b="1" u="none" dirty="0">
                <a:latin typeface="+mn-lt"/>
              </a:rPr>
              <a:t> 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r>
              <a:rPr lang="es-ES_tradnl" sz="1100" u="none" dirty="0">
                <a:latin typeface="+mn-lt"/>
              </a:rPr>
              <a:t>Jeringa </a:t>
            </a:r>
            <a:r>
              <a:rPr lang="es-ES_tradnl" sz="1100" u="none" dirty="0" err="1">
                <a:latin typeface="+mn-lt"/>
              </a:rPr>
              <a:t>prellenada</a:t>
            </a:r>
            <a:r>
              <a:rPr lang="es-ES_tradnl" sz="1100" u="none" dirty="0">
                <a:latin typeface="+mn-lt"/>
              </a:rPr>
              <a:t>.</a:t>
            </a:r>
            <a:endParaRPr lang="es-ES" sz="1100" u="none" dirty="0">
              <a:latin typeface="+mn-lt"/>
            </a:endParaRPr>
          </a:p>
          <a:p>
            <a:pPr>
              <a:defRPr/>
            </a:pPr>
            <a:endParaRPr lang="es-ES_tradnl" sz="1100" u="none" dirty="0">
              <a:latin typeface="Calibri" pitchFamily="34" charset="0"/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/>
          </a:p>
        </p:txBody>
      </p:sp>
      <p:pic>
        <p:nvPicPr>
          <p:cNvPr id="26631" name="Picture 1" descr="HEXAX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365625"/>
            <a:ext cx="19446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9 Imagen" descr="INFANRI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21812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13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A9-DDB3-43E1-8E6C-374883D64EEA}" type="slidenum">
              <a:rPr lang="es-AR"/>
              <a:pPr>
                <a:defRPr/>
              </a:pPr>
              <a:t>14</a:t>
            </a:fld>
            <a:endParaRPr lang="es-AR"/>
          </a:p>
        </p:txBody>
      </p:sp>
      <p:sp>
        <p:nvSpPr>
          <p:cNvPr id="2764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7651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ANTITETANICA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Tetavax – Att. Biol – Tetanol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Vacuna para prevenir Tétanos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 o con cualquier intervalo.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Esquema de vacunación</a:t>
            </a:r>
            <a:r>
              <a:rPr lang="es-ES_tradnl" sz="1100" b="1" u="none">
                <a:latin typeface="Calibri" pitchFamily="34" charset="0"/>
              </a:rPr>
              <a:t>: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Sin dosis previa: 0- 30 y Ref. al año de la segunda dosis.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Esquema incompleto: completar el esquema sin importar el tiempo transcurrido.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Tiempo transcurrido desde el último ref. mayor a 10 años: 1 dosis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DOSIS Y VIA DE APLICACIÓN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La dosis es de 0,5 ml, se aplica por vía intramuscular ó subcutánea profunda en la parte antero-lateral del muslo (para menores de 1 año) y en la región deltoidea (para mayores de 1 año)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CONSERVACION DE LA VACUNA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debe conservar a temperatura entre +2ºC a +8ºC, no congelar.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REACCIONES ADVERSAS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Generalmente hay reacciones leves como eritema, dolor, endurecimiento en el lugar de la aplicación y también fiebre.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puede aconsejar la colocación de paños fríos sobre el lugar de la aplicación y recomendar no hacer masajes en la zona.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14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71A7-D7BC-4B09-AF72-D465D67170EA}" type="slidenum">
              <a:rPr lang="es-AR"/>
              <a:pPr>
                <a:defRPr/>
              </a:pPr>
              <a:t>15</a:t>
            </a:fld>
            <a:endParaRPr lang="es-AR"/>
          </a:p>
        </p:txBody>
      </p:sp>
      <p:sp>
        <p:nvSpPr>
          <p:cNvPr id="2867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8675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539750" y="2359025"/>
            <a:ext cx="79930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MATERIAL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-Jeringa de 1 ml. y aguja 23 G1 Antitetánica Biol.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-Teniendo el esquema completo y una herida simple y no sucia, no se justifica un refuerzo.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-Aún con el esquema completo, si es una herida que estuvo en contacto con tierra (no importa el oxido) o la herida fue punzante (clavos, </a:t>
            </a:r>
            <a:r>
              <a:rPr lang="es-ES_tradnl" sz="1100" u="none" dirty="0" smtClean="0">
                <a:latin typeface="Calibri" pitchFamily="34" charset="0"/>
              </a:rPr>
              <a:t> espinas</a:t>
            </a:r>
            <a:r>
              <a:rPr lang="es-ES_tradnl" sz="1100" u="none" dirty="0">
                <a:latin typeface="Calibri" pitchFamily="34" charset="0"/>
              </a:rPr>
              <a:t>), es conveniente dar una dosis refuerzo, según criterio médico.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>
              <a:latin typeface="Calibri" pitchFamily="34" charset="0"/>
            </a:endParaRPr>
          </a:p>
        </p:txBody>
      </p:sp>
      <p:pic>
        <p:nvPicPr>
          <p:cNvPr id="28679" name="Picture 1" descr="ANTITETANICA BI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149725"/>
            <a:ext cx="2203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TETAV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133850"/>
            <a:ext cx="22336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15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4D981-7785-4A51-AF6A-D1DDF045BE5F}" type="slidenum">
              <a:rPr lang="es-AR"/>
              <a:pPr>
                <a:defRPr/>
              </a:pPr>
              <a:t>16</a:t>
            </a:fld>
            <a:endParaRPr lang="es-AR"/>
          </a:p>
        </p:txBody>
      </p:sp>
      <p:sp>
        <p:nvSpPr>
          <p:cNvPr id="2969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9699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827088" y="765175"/>
            <a:ext cx="79930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DOBLE ADULTOS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Imovax DT – Doble Biol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Vacuna para prevenir Tétanos/Difteria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 o con cualquier intervalo.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puede aplicar a partir de los 2 meses de vida, dependiendo del año de nacimiento, es obligatoria a los 16 años, y luego se refuerza cada 10 años.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Si un adulto comienza nuevamente el esquema de vacunación se aplican 2 dosis con un intervalo mínimo de 30 días y un refuerzo al año de la tercera. Se aplica también en la embarazada.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DOSIS Y VIA DE APLICACIÓN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La dosis es de 0,5 ml, se aplica por vía intramuscular en parte antero-lateral del muslo (antes del año) y en zona deltoidea (después del año).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CONSERVACION DE LA VACUNA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Conservar entre +2ºC a +8ºC.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REACCIONES ADVERSAS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En algunos casos reacciones leves como eritema, dolor, endurecimiento en la zona de aplicación, y fiebre.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MATERIAL A UTILIZAR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Imovax DT: Jeringa prellenada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Doble Biol: Jeringa 1 ml, aguja 23 G1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pic>
        <p:nvPicPr>
          <p:cNvPr id="29702" name="Picture 2" descr="DOBLE ADUL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365625"/>
            <a:ext cx="19034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>
              <a:latin typeface="Calibri" pitchFamily="34" charset="0"/>
            </a:endParaRPr>
          </a:p>
        </p:txBody>
      </p:sp>
      <p:pic>
        <p:nvPicPr>
          <p:cNvPr id="29704" name="Picture 3" descr="IMOVAX ADUL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365625"/>
            <a:ext cx="18970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16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195BB-8765-4B8C-9A29-6E004E5057E7}" type="slidenum">
              <a:rPr lang="es-AR"/>
              <a:pPr>
                <a:defRPr/>
              </a:pPr>
              <a:t>17</a:t>
            </a:fld>
            <a:endParaRPr lang="es-AR"/>
          </a:p>
        </p:txBody>
      </p:sp>
      <p:sp>
        <p:nvSpPr>
          <p:cNvPr id="3072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0723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611188" y="1019175"/>
            <a:ext cx="799306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T</a:t>
            </a:r>
            <a:r>
              <a:rPr lang="es-ES_tradnl" sz="1000" b="1" dirty="0">
                <a:latin typeface="Calibri" pitchFamily="34" charset="0"/>
              </a:rPr>
              <a:t>RIPLE VIRAL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(</a:t>
            </a:r>
            <a:r>
              <a:rPr lang="es-ES_tradnl" sz="1000" b="1" dirty="0" err="1">
                <a:latin typeface="Calibri" pitchFamily="34" charset="0"/>
              </a:rPr>
              <a:t>Trimovax</a:t>
            </a:r>
            <a:r>
              <a:rPr lang="es-ES_tradnl" sz="1000" b="1" dirty="0">
                <a:latin typeface="Calibri" pitchFamily="34" charset="0"/>
              </a:rPr>
              <a:t> – MMR)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Vacuna para prevenir Sarampión/Rubéola/Paperas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u="none" dirty="0" smtClean="0">
                <a:latin typeface="Calibri" pitchFamily="34" charset="0"/>
              </a:rPr>
              <a:t>Está </a:t>
            </a:r>
            <a:r>
              <a:rPr lang="es-ES_tradnl" sz="1000" b="1" u="none" dirty="0">
                <a:latin typeface="Calibri" pitchFamily="34" charset="0"/>
              </a:rPr>
              <a:t>compuesta por virus vivos atenuados.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u="none" dirty="0">
                <a:latin typeface="Calibri" pitchFamily="34" charset="0"/>
              </a:rPr>
              <a:t>Se puede aplicar simultáneamente con otras vacunas, o con cualquier intervalo, salvo en el caso de varicela, que al tener la misma composición, se  aplicarán, el mismo día (con una diferencia no mayor a 24 hs.) o con un intervalo no inferior a 30 días.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Se aplica desde los 12 meses con un refuerzo al ingreso escolar (6 años), y a los 11 años, si no tienen dos dosis de triple viral o en los casos que recibieron 1 dosis de triple viral y la segunda de doble viral, deben recibir un refuerzo.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DOSIS Y VIA DE APLICACIÓN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La dosis es de 0,5 ml, se aplica por vía subcutánea en zona deltoidea.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CONSERVACION DE LA VACUNA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Se deben proteger de la luz y conservar a una temperatura de entre +2ºC a +8ºC.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REACCIONES ADVERSAS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Reacción local leve en el lugar de la vacunación y a veces aparición de un leve </a:t>
            </a:r>
            <a:r>
              <a:rPr lang="es-ES_tradnl" sz="1000" u="none" dirty="0" err="1">
                <a:latin typeface="Calibri" pitchFamily="34" charset="0"/>
              </a:rPr>
              <a:t>rush</a:t>
            </a:r>
            <a:r>
              <a:rPr lang="es-ES_tradnl" sz="1000" u="none" dirty="0">
                <a:latin typeface="Calibri" pitchFamily="34" charset="0"/>
              </a:rPr>
              <a:t>, exantema, fiebre y malestar alrededor de una semana después de la aplicación.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ADVERTENCIA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No se aplica en mujeres embarazadas.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Después de la aplicación de la vacuna, se debe esperar 3 meses para quedar embarazada.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 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b="1" dirty="0">
                <a:latin typeface="Calibri" pitchFamily="34" charset="0"/>
              </a:rPr>
              <a:t>MATERIAL A UTILIZAR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000" u="none" dirty="0">
                <a:latin typeface="Calibri" pitchFamily="34" charset="0"/>
              </a:rPr>
              <a:t>-Jeringa de 1 ml con aguja 25 G5/8.</a:t>
            </a:r>
            <a:endParaRPr lang="es-AR" sz="10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pic>
        <p:nvPicPr>
          <p:cNvPr id="30726" name="Picture 2" descr="MMR"/>
          <p:cNvPicPr>
            <a:picLocks noChangeAspect="1" noChangeArrowheads="1"/>
          </p:cNvPicPr>
          <p:nvPr/>
        </p:nvPicPr>
        <p:blipFill>
          <a:blip r:embed="rId3" cstate="print"/>
          <a:srcRect t="6770" r="2209" b="14246"/>
          <a:stretch>
            <a:fillRect/>
          </a:stretch>
        </p:blipFill>
        <p:spPr bwMode="auto">
          <a:xfrm>
            <a:off x="6948488" y="4149725"/>
            <a:ext cx="1079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TRIMOVAX"/>
          <p:cNvPicPr>
            <a:picLocks noChangeAspect="1" noChangeArrowheads="1"/>
          </p:cNvPicPr>
          <p:nvPr/>
        </p:nvPicPr>
        <p:blipFill>
          <a:blip r:embed="rId4" cstate="print"/>
          <a:srcRect t="29337" r="2209" b="23273"/>
          <a:stretch>
            <a:fillRect/>
          </a:stretch>
        </p:blipFill>
        <p:spPr bwMode="auto">
          <a:xfrm>
            <a:off x="5364163" y="4365625"/>
            <a:ext cx="15160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532813" y="64468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17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0EFED-D0C7-4749-9215-E1C406E36188}" type="slidenum">
              <a:rPr lang="es-AR"/>
              <a:pPr>
                <a:defRPr/>
              </a:pPr>
              <a:t>18</a:t>
            </a:fld>
            <a:endParaRPr lang="es-AR"/>
          </a:p>
        </p:txBody>
      </p:sp>
      <p:sp>
        <p:nvSpPr>
          <p:cNvPr id="3174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1747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611188" y="1090613"/>
            <a:ext cx="79930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VARICELA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Varilrix - Varivax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 smtClean="0">
                <a:latin typeface="Calibri" pitchFamily="34" charset="0"/>
              </a:rPr>
              <a:t>Está </a:t>
            </a:r>
            <a:r>
              <a:rPr lang="es-ES_tradnl" sz="1100" b="1" u="none" dirty="0">
                <a:latin typeface="Calibri" pitchFamily="34" charset="0"/>
              </a:rPr>
              <a:t>compuesta por virus vivos atenuados.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 aplicar simultáneamente con otras vacunas, o con cualquier intervalo, salvo en el caso de  sarampión, rubéola y paperas (triple viral, o doble viral), que al tener la misma composición, se  aplicarán, el mismo día (con una diferencia no mayor a 24 hs.) o con un intervalo no inferior a 30 días.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En niños de 12 meses a 12 años se aplica una dosis subcutánea en el músculo deltoides.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En caso de ser ordenado por el medico, se puede aplicar a partir de los 9 meses y se vacuna en parte antero lateral del muslo.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A partir de los 13 años se aplican dos dosis con un intervalo de 4 a 8 semanas.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Se conserva entre +2ºC a +8ºC.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Reacción </a:t>
            </a:r>
            <a:r>
              <a:rPr lang="es-ES_tradnl" sz="1100" u="none" dirty="0">
                <a:latin typeface="Calibri" pitchFamily="34" charset="0"/>
              </a:rPr>
              <a:t>local leve en el lugar de la aplicación y a veces aparición de un leve </a:t>
            </a:r>
            <a:r>
              <a:rPr lang="es-ES_tradnl" sz="1100" u="none" dirty="0" err="1">
                <a:latin typeface="Calibri" pitchFamily="34" charset="0"/>
              </a:rPr>
              <a:t>rusch</a:t>
            </a:r>
            <a:r>
              <a:rPr lang="es-ES_tradnl" sz="1100" u="none" dirty="0">
                <a:latin typeface="Calibri" pitchFamily="34" charset="0"/>
              </a:rPr>
              <a:t>, exantema, fiebre y malestar alrededor de una semana después de la aplicación.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MATERIALES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Varilrix: Jeringa </a:t>
            </a:r>
            <a:r>
              <a:rPr lang="es-ES_tradnl" sz="1100" u="none" dirty="0" err="1">
                <a:latin typeface="Calibri" pitchFamily="34" charset="0"/>
              </a:rPr>
              <a:t>prellenada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pic>
        <p:nvPicPr>
          <p:cNvPr id="31750" name="Picture 2" descr="VARILR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65625"/>
            <a:ext cx="18732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Sin título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221163"/>
            <a:ext cx="20161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18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6E9F6-3227-4528-9490-B94DB80C30CD}" type="slidenum">
              <a:rPr lang="es-AR"/>
              <a:pPr>
                <a:defRPr/>
              </a:pPr>
              <a:t>19</a:t>
            </a:fld>
            <a:endParaRPr lang="es-AR"/>
          </a:p>
        </p:txBody>
      </p:sp>
      <p:sp>
        <p:nvSpPr>
          <p:cNvPr id="3276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2771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755650" y="836613"/>
            <a:ext cx="79930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HEPATITIS 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Havrix 720: se aplica de 12 meses a </a:t>
            </a:r>
            <a:r>
              <a:rPr lang="es-ES_tradnl" sz="1100" b="1" dirty="0" smtClean="0">
                <a:latin typeface="Calibri" pitchFamily="34" charset="0"/>
              </a:rPr>
              <a:t>15 </a:t>
            </a:r>
            <a:r>
              <a:rPr lang="es-ES_tradnl" sz="1100" b="1" dirty="0">
                <a:latin typeface="Calibri" pitchFamily="34" charset="0"/>
              </a:rPr>
              <a:t>años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Avaxim 80: se aplica de 12 meses a 15 años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 err="1">
                <a:latin typeface="Calibri" pitchFamily="34" charset="0"/>
              </a:rPr>
              <a:t>Virohep</a:t>
            </a:r>
            <a:r>
              <a:rPr lang="es-ES_tradnl" sz="1100" b="1" dirty="0">
                <a:latin typeface="Calibri" pitchFamily="34" charset="0"/>
              </a:rPr>
              <a:t> A Jr.: se aplica de 12 meses a </a:t>
            </a:r>
            <a:r>
              <a:rPr lang="es-ES_tradnl" sz="1100" b="1" dirty="0" smtClean="0">
                <a:latin typeface="Calibri" pitchFamily="34" charset="0"/>
              </a:rPr>
              <a:t>15 </a:t>
            </a:r>
            <a:r>
              <a:rPr lang="es-ES_tradnl" sz="1100" b="1" dirty="0">
                <a:latin typeface="Calibri" pitchFamily="34" charset="0"/>
              </a:rPr>
              <a:t>años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Havrix 1440: se aplica de los </a:t>
            </a:r>
            <a:r>
              <a:rPr lang="es-ES_tradnl" sz="1100" b="1" dirty="0" smtClean="0">
                <a:latin typeface="Calibri" pitchFamily="34" charset="0"/>
              </a:rPr>
              <a:t>16 </a:t>
            </a:r>
            <a:r>
              <a:rPr lang="es-ES_tradnl" sz="1100" b="1" dirty="0">
                <a:latin typeface="Calibri" pitchFamily="34" charset="0"/>
              </a:rPr>
              <a:t>años en adelante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 err="1">
                <a:latin typeface="Calibri" pitchFamily="34" charset="0"/>
              </a:rPr>
              <a:t>Virohep</a:t>
            </a:r>
            <a:r>
              <a:rPr lang="es-ES_tradnl" sz="1100" b="1" dirty="0">
                <a:latin typeface="Calibri" pitchFamily="34" charset="0"/>
              </a:rPr>
              <a:t> A : se aplica desde los 16 años en adelante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pueden aplicar simultáneamente con otras vacunas o con cualquier intervalo.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ADMINISTRACION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Son dos dosis con un intervalo de seis meses.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La dosis es de 0,5 ml, se aplica por vía intramuscular, en región deltoidea.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Leve </a:t>
            </a:r>
            <a:r>
              <a:rPr lang="es-ES_tradnl" sz="1100" u="none" dirty="0">
                <a:latin typeface="Calibri" pitchFamily="34" charset="0"/>
              </a:rPr>
              <a:t>y transitorio malestar y endurecimiento en el lugar de aplicación.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Se conserva entre +2ºC y +8ºC, no se debe congelar.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MATERIAL A UTILIZAR</a:t>
            </a:r>
          </a:p>
          <a:p>
            <a:r>
              <a:rPr lang="es-ES_tradnl" sz="1100" u="none" dirty="0">
                <a:latin typeface="Calibri" pitchFamily="34" charset="0"/>
              </a:rPr>
              <a:t>-Jeringa  rellenada.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pic>
        <p:nvPicPr>
          <p:cNvPr id="32774" name="Picture 2" descr="AVAXIM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292600"/>
            <a:ext cx="16557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 descr="HAVRIX 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997200"/>
            <a:ext cx="16557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19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53C27-06FB-43F5-870B-DCF71A4D7E01}" type="slidenum">
              <a:rPr lang="es-AR"/>
              <a:pPr>
                <a:defRPr/>
              </a:pPr>
              <a:t>2</a:t>
            </a:fld>
            <a:endParaRPr lang="es-AR"/>
          </a:p>
        </p:txBody>
      </p:sp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4932363" y="55895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600" u="none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5" name="Picture 5" descr="ORIGINAL INDICE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02873-F890-4358-B4D4-BB6CFFC1E135}" type="slidenum">
              <a:rPr lang="es-AR"/>
              <a:pPr>
                <a:defRPr/>
              </a:pPr>
              <a:t>20</a:t>
            </a:fld>
            <a:endParaRPr lang="es-AR"/>
          </a:p>
        </p:txBody>
      </p:sp>
      <p:sp>
        <p:nvSpPr>
          <p:cNvPr id="3379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3795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539750" y="1436688"/>
            <a:ext cx="79930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HEPATITIS B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Engerix Ped. :</a:t>
            </a:r>
            <a:r>
              <a:rPr lang="es-ES_tradnl" sz="1100" b="1" u="none">
                <a:latin typeface="Calibri" pitchFamily="34" charset="0"/>
              </a:rPr>
              <a:t> Se aplica desde el nacimiento (dentro de las 12 hs de nacido) y hasta los 15 años.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Engerix Ad.:</a:t>
            </a:r>
            <a:r>
              <a:rPr lang="es-ES_tradnl" sz="1100" b="1" u="none">
                <a:latin typeface="Calibri" pitchFamily="34" charset="0"/>
              </a:rPr>
              <a:t> Se aplica desde los 16 años en adelante.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Hepativax Jr</a:t>
            </a:r>
            <a:r>
              <a:rPr lang="es-ES_tradnl" sz="1100" b="1" u="none">
                <a:latin typeface="Calibri" pitchFamily="34" charset="0"/>
              </a:rPr>
              <a:t> : Se aplica desde el nacimiento (dentro de las 12 hs de nacido) hasta 15 años.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Hepativax </a:t>
            </a:r>
            <a:r>
              <a:rPr lang="es-ES_tradnl" sz="1100" b="1" u="none">
                <a:latin typeface="Calibri" pitchFamily="34" charset="0"/>
              </a:rPr>
              <a:t>:  Se aplica desde los 16 años en adelante.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pueden aplicar simultáneamente con otras vacunas o con cualquier intervalo.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Son dos dosis con diferencia  de un mes, y una tercera dosis a los seis meses de la primera.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Calendario Nacional: 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1º dosis dentro de las 12 hs. de nacido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2º dosis a los dos meses de vida 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3º a los 6 meses de vida.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11 años: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Si no recibieron anteriormente la vacunación, se inicia o completa el esquema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20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76AE-5EC6-42DC-8B3E-79CCC38F3864}" type="slidenum">
              <a:rPr lang="es-AR"/>
              <a:pPr>
                <a:defRPr/>
              </a:pPr>
              <a:t>21</a:t>
            </a:fld>
            <a:endParaRPr lang="es-AR"/>
          </a:p>
        </p:txBody>
      </p:sp>
      <p:sp>
        <p:nvSpPr>
          <p:cNvPr id="3481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4819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755650" y="1174750"/>
            <a:ext cx="79930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aplica por vía intramuscular en la zona antero-lateral del muslo (en menores de 12 meses) y en zona deltoidea (en mayores de 12 meses).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Se conserva entre +2ºC a +8ºC, no se debe congelar.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Leve </a:t>
            </a:r>
            <a:r>
              <a:rPr lang="es-ES_tradnl" sz="1100" u="none" dirty="0">
                <a:latin typeface="Calibri" pitchFamily="34" charset="0"/>
              </a:rPr>
              <a:t>y transitorio malestar y endurecimiento en el lugar de la aplicación.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MATERIAL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-</a:t>
            </a:r>
            <a:r>
              <a:rPr lang="es-ES_tradnl" sz="1100" u="none" dirty="0">
                <a:latin typeface="Calibri" pitchFamily="34" charset="0"/>
              </a:rPr>
              <a:t>Jeringa </a:t>
            </a:r>
            <a:r>
              <a:rPr lang="es-ES_tradnl" sz="1100" u="none" dirty="0" err="1">
                <a:latin typeface="Calibri" pitchFamily="34" charset="0"/>
              </a:rPr>
              <a:t>prellenada</a:t>
            </a:r>
            <a:r>
              <a:rPr lang="es-ES_tradnl" sz="1100" u="none" dirty="0">
                <a:latin typeface="Calibri" pitchFamily="34" charset="0"/>
              </a:rPr>
              <a:t>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pic>
        <p:nvPicPr>
          <p:cNvPr id="34822" name="Picture 2" descr="HEPATIV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08500"/>
            <a:ext cx="17287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HEPATIVAX 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508500"/>
            <a:ext cx="17287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 descr="ENGERIX P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508500"/>
            <a:ext cx="17287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5" descr="ENGERIX 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508500"/>
            <a:ext cx="17287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21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63DD6-85D6-46CB-AD70-476D92D63DDC}" type="slidenum">
              <a:rPr lang="es-AR"/>
              <a:pPr>
                <a:defRPr/>
              </a:pPr>
              <a:t>22</a:t>
            </a:fld>
            <a:endParaRPr lang="es-AR"/>
          </a:p>
        </p:txBody>
      </p:sp>
      <p:sp>
        <p:nvSpPr>
          <p:cNvPr id="3584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5843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539750" y="1089025"/>
            <a:ext cx="79930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HEPATITIS A + B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 err="1">
                <a:latin typeface="Calibri" pitchFamily="34" charset="0"/>
              </a:rPr>
              <a:t>Twinrix</a:t>
            </a:r>
            <a:r>
              <a:rPr lang="es-ES_tradnl" sz="1100" b="1" dirty="0">
                <a:latin typeface="Calibri" pitchFamily="34" charset="0"/>
              </a:rPr>
              <a:t> </a:t>
            </a:r>
            <a:r>
              <a:rPr lang="es-ES_tradnl" sz="1100" b="1" dirty="0" err="1">
                <a:latin typeface="Calibri" pitchFamily="34" charset="0"/>
              </a:rPr>
              <a:t>ped</a:t>
            </a:r>
            <a:r>
              <a:rPr lang="es-ES_tradnl" sz="1100" b="1" dirty="0">
                <a:latin typeface="Calibri" pitchFamily="34" charset="0"/>
              </a:rPr>
              <a:t>.:</a:t>
            </a:r>
            <a:r>
              <a:rPr lang="es-ES_tradnl" sz="1100" b="1" u="none" dirty="0">
                <a:latin typeface="Calibri" pitchFamily="34" charset="0"/>
              </a:rPr>
              <a:t> Se aplica desde los 12 meses hasta los 15 años.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 err="1">
                <a:latin typeface="Calibri" pitchFamily="34" charset="0"/>
              </a:rPr>
              <a:t>Twinrix</a:t>
            </a:r>
            <a:r>
              <a:rPr lang="es-ES_tradnl" sz="1100" b="1" dirty="0">
                <a:latin typeface="Calibri" pitchFamily="34" charset="0"/>
              </a:rPr>
              <a:t> Ad.</a:t>
            </a:r>
            <a:r>
              <a:rPr lang="es-ES_tradnl" sz="1100" u="none" dirty="0">
                <a:latin typeface="Calibri" pitchFamily="34" charset="0"/>
              </a:rPr>
              <a:t>: </a:t>
            </a:r>
            <a:r>
              <a:rPr lang="es-ES_tradnl" sz="1100" b="1" u="none" dirty="0">
                <a:latin typeface="Calibri" pitchFamily="34" charset="0"/>
              </a:rPr>
              <a:t>Se aplica desde los 16 años en adelante.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pueden aplicar simultáneamente con otras vacunas o con cualquier intervalo.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Se deben aplicar tres dosis, las dos primeras con un intervalo de 30 días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y la tercera, a los cinco meses de la segunda.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APLICACIÓN: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aplican por vía intramuscular, en la región deltoidea.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conserva entre +2ºC a +8ºC, no se debe congelar.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Leve </a:t>
            </a:r>
            <a:r>
              <a:rPr lang="es-ES_tradnl" sz="1100" u="none" dirty="0">
                <a:latin typeface="Calibri" pitchFamily="34" charset="0"/>
              </a:rPr>
              <a:t>y transitorio malestar y endurecimiento en el lugar de la aplicación.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MATERIAL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-Jeringa </a:t>
            </a:r>
            <a:r>
              <a:rPr lang="es-ES_tradnl" sz="1100" u="none" dirty="0" err="1">
                <a:latin typeface="Calibri" pitchFamily="34" charset="0"/>
              </a:rPr>
              <a:t>prellenada</a:t>
            </a:r>
            <a:r>
              <a:rPr lang="es-ES_tradnl" sz="1100" u="none" dirty="0">
                <a:latin typeface="Calibri" pitchFamily="34" charset="0"/>
              </a:rPr>
              <a:t>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100" u="none" dirty="0">
              <a:latin typeface="Calibri" pitchFamily="34" charset="0"/>
            </a:endParaRPr>
          </a:p>
        </p:txBody>
      </p:sp>
      <p:pic>
        <p:nvPicPr>
          <p:cNvPr id="35846" name="Picture 2" descr="TWINRIX 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292600"/>
            <a:ext cx="1800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 descr="TWINRIX 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292600"/>
            <a:ext cx="1800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22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39134-B8E2-49D5-BCEB-55B50FFCFBEA}" type="slidenum">
              <a:rPr lang="es-AR"/>
              <a:pPr>
                <a:defRPr/>
              </a:pPr>
              <a:t>23</a:t>
            </a:fld>
            <a:endParaRPr lang="es-AR"/>
          </a:p>
        </p:txBody>
      </p:sp>
      <p:sp>
        <p:nvSpPr>
          <p:cNvPr id="3686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686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539750" y="819150"/>
            <a:ext cx="799306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ANTIMENINGOCÓCICA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Vacuna para prevenir la meningitis por meningo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Meningo A+C+W135+Y: Menveo  - Menactra</a:t>
            </a: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pic>
        <p:nvPicPr>
          <p:cNvPr id="36870" name="Picture 830" descr="Sin título-5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196975"/>
            <a:ext cx="72374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23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B4493-4269-4C66-8AEF-D0A910BD5BDC}" type="slidenum">
              <a:rPr lang="es-AR"/>
              <a:pPr>
                <a:defRPr/>
              </a:pPr>
              <a:t>24</a:t>
            </a:fld>
            <a:endParaRPr lang="es-AR"/>
          </a:p>
        </p:txBody>
      </p:sp>
      <p:sp>
        <p:nvSpPr>
          <p:cNvPr id="389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8915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764704"/>
            <a:ext cx="6792244" cy="3631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Se pueden aplicar simultáneamente con otras vacunas o con cualquier intervalo.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DOSIS Y VIA DE APLICACIÓN: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La </a:t>
            </a:r>
            <a:r>
              <a:rPr lang="es-ES_tradnl" sz="1100" u="none" dirty="0">
                <a:latin typeface="+mn-lt"/>
                <a:cs typeface="+mn-cs"/>
              </a:rPr>
              <a:t>dosis es de 0,5 ml, se aplican por vía </a:t>
            </a:r>
            <a:r>
              <a:rPr lang="es-ES_tradnl" sz="1100" u="none" dirty="0" smtClean="0">
                <a:latin typeface="+mn-lt"/>
                <a:cs typeface="+mn-cs"/>
              </a:rPr>
              <a:t>intramuscular </a:t>
            </a:r>
            <a:r>
              <a:rPr lang="es-ES_tradnl" sz="1100" u="none" dirty="0">
                <a:latin typeface="+mn-lt"/>
                <a:cs typeface="+mn-cs"/>
              </a:rPr>
              <a:t>en  zona deltoidea.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r>
              <a:rPr lang="es-ES_tradnl" sz="1100" b="1" dirty="0">
                <a:latin typeface="+mn-lt"/>
                <a:cs typeface="+mn-cs"/>
              </a:rPr>
              <a:t>CONSERVACION DE LAS VACUNAS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r>
              <a:rPr lang="es-ES_tradnl" sz="1100" u="none" dirty="0">
                <a:latin typeface="+mn-lt"/>
                <a:cs typeface="+mn-cs"/>
              </a:rPr>
              <a:t>Se conservan entre +2ºC a +8ºC, no se deben congelar.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REACCIONES ADVERSAS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Leve </a:t>
            </a:r>
            <a:r>
              <a:rPr lang="es-ES_tradnl" sz="1100" u="none" dirty="0">
                <a:latin typeface="+mn-lt"/>
                <a:cs typeface="+mn-cs"/>
              </a:rPr>
              <a:t>y transitorio malestar y endurecimiento en el lugar de aplicación y fiebre dentro de las 48 hs.  de la aplicación.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MATERIAL A UTILIZAR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r>
              <a:rPr lang="es-ES_tradnl" sz="1100" u="none" dirty="0" err="1" smtClean="0">
                <a:latin typeface="+mn-lt"/>
                <a:cs typeface="+mn-cs"/>
              </a:rPr>
              <a:t>eringa</a:t>
            </a:r>
            <a:r>
              <a:rPr lang="es-ES_tradnl" sz="1100" u="none" dirty="0" smtClean="0">
                <a:latin typeface="+mn-lt"/>
                <a:cs typeface="+mn-cs"/>
              </a:rPr>
              <a:t> </a:t>
            </a:r>
            <a:r>
              <a:rPr lang="es-ES_tradnl" sz="1100" u="none" dirty="0">
                <a:latin typeface="+mn-lt"/>
                <a:cs typeface="+mn-cs"/>
              </a:rPr>
              <a:t>1ml y aguja 25G 5/8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u="none" dirty="0">
                <a:latin typeface="+mn-lt"/>
                <a:cs typeface="+mn-cs"/>
              </a:rPr>
              <a:t> </a:t>
            </a:r>
            <a:endParaRPr lang="es-AR" sz="1600" u="none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9" name="Picture 2" descr="MENV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1800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 descr="MENACT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005263"/>
            <a:ext cx="1800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24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B4493-4269-4C66-8AEF-D0A910BD5BDC}" type="slidenum">
              <a:rPr lang="es-AR"/>
              <a:pPr>
                <a:defRPr/>
              </a:pPr>
              <a:t>25</a:t>
            </a:fld>
            <a:endParaRPr lang="es-AR"/>
          </a:p>
        </p:txBody>
      </p:sp>
      <p:sp>
        <p:nvSpPr>
          <p:cNvPr id="389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38915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764704"/>
            <a:ext cx="8018542" cy="48167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b="1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b="1" dirty="0" smtClean="0">
                <a:latin typeface="+mn-lt"/>
                <a:cs typeface="+mn-cs"/>
              </a:rPr>
              <a:t>NEUMOCÓCICA: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smtClean="0">
                <a:latin typeface="+mn-lt"/>
                <a:cs typeface="+mn-cs"/>
              </a:rPr>
              <a:t>Vacuna para prevenir Neumonía/Otitis media/Meningitis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err="1" smtClean="0">
                <a:latin typeface="+mn-lt"/>
                <a:cs typeface="+mn-cs"/>
              </a:rPr>
              <a:t>Synflorix</a:t>
            </a:r>
            <a:r>
              <a:rPr lang="es-AR" sz="1100" dirty="0" smtClean="0">
                <a:latin typeface="+mn-lt"/>
                <a:cs typeface="+mn-cs"/>
              </a:rPr>
              <a:t> (tiene 10 cepas) o Prevenar 13 (13 cepas):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smtClean="0">
                <a:latin typeface="+mn-lt"/>
                <a:cs typeface="+mn-cs"/>
              </a:rPr>
              <a:t>A partir de los 2 meses</a:t>
            </a:r>
            <a:r>
              <a:rPr lang="es-AR" sz="1100" u="none" dirty="0" smtClean="0">
                <a:latin typeface="+mn-lt"/>
                <a:cs typeface="+mn-cs"/>
              </a:rPr>
              <a:t>: 3 dosis con un intervalo de 8 semanas entre vacunas y un refuerzo a los 12 o 15 meses.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smtClean="0">
                <a:latin typeface="+mn-lt"/>
                <a:cs typeface="+mn-cs"/>
              </a:rPr>
              <a:t>A partir de los 7  y hasta los 11 meses: </a:t>
            </a:r>
            <a:r>
              <a:rPr lang="es-AR" sz="1100" u="none" dirty="0" smtClean="0">
                <a:latin typeface="+mn-lt"/>
                <a:cs typeface="+mn-cs"/>
              </a:rPr>
              <a:t>2 dosis con un intervalo mínimo de por lo menos 4 semanas, y una dosis refuerzo luego de cumplir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El año y dejando pasar como mínimo 2 meses de la segunda.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smtClean="0">
                <a:latin typeface="+mn-lt"/>
                <a:cs typeface="+mn-cs"/>
              </a:rPr>
              <a:t>A partir de los 12 y hasta los 23 meses:</a:t>
            </a:r>
            <a:r>
              <a:rPr lang="es-AR" sz="1100" u="none" dirty="0" smtClean="0">
                <a:latin typeface="+mn-lt"/>
                <a:cs typeface="+mn-cs"/>
              </a:rPr>
              <a:t> 2 dosis con dos meses de diferencia.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dirty="0" smtClean="0">
                <a:latin typeface="+mn-lt"/>
                <a:cs typeface="+mn-cs"/>
              </a:rPr>
              <a:t>A partir de los 24 meses:</a:t>
            </a:r>
            <a:r>
              <a:rPr lang="es-AR" sz="1100" u="none" dirty="0" smtClean="0">
                <a:latin typeface="+mn-lt"/>
                <a:cs typeface="+mn-cs"/>
              </a:rPr>
              <a:t> 1 sola dosis.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u="none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b="1" dirty="0" smtClean="0">
                <a:latin typeface="+mn-lt"/>
                <a:cs typeface="+mn-cs"/>
              </a:rPr>
              <a:t>ESQUEMA SEGÚN CALENDARIO NACIONAL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1º Dosis 2 meses de edad.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2º Dosis a los 4 meses de edad.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3º Dosis a los 12 meses de edad.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u="none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b="1" dirty="0" err="1" smtClean="0">
                <a:latin typeface="+mn-lt"/>
                <a:cs typeface="+mn-cs"/>
              </a:rPr>
              <a:t>Pneumo</a:t>
            </a:r>
            <a:r>
              <a:rPr lang="es-AR" sz="1100" b="1" dirty="0" smtClean="0">
                <a:latin typeface="+mn-lt"/>
                <a:cs typeface="+mn-cs"/>
              </a:rPr>
              <a:t> 23 y </a:t>
            </a:r>
            <a:r>
              <a:rPr lang="es-AR" sz="1100" b="1" dirty="0" err="1" smtClean="0">
                <a:latin typeface="+mn-lt"/>
                <a:cs typeface="+mn-cs"/>
              </a:rPr>
              <a:t>Pneumovax</a:t>
            </a:r>
            <a:r>
              <a:rPr lang="es-AR" sz="1100" b="1" dirty="0" smtClean="0">
                <a:latin typeface="+mn-lt"/>
                <a:cs typeface="+mn-cs"/>
              </a:rPr>
              <a:t> 23: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Desde los 2 años en adelante: 1 dosis, de acuerdo a criterio médico se refuerza cada 5 años.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u="none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b="1" dirty="0" smtClean="0">
                <a:latin typeface="+mn-lt"/>
                <a:cs typeface="+mn-cs"/>
              </a:rPr>
              <a:t>Prevenar 13: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Se aplica también en adultos, y es una sola dosis de por vida.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u="none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u="none" dirty="0" smtClean="0">
                <a:latin typeface="+mn-lt"/>
                <a:cs typeface="+mn-cs"/>
              </a:rPr>
              <a:t>Se pueden aplicar simultáneamente con otras vacunas o con cualquier intervalo.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u="none" dirty="0">
                <a:latin typeface="+mn-lt"/>
                <a:cs typeface="+mn-cs"/>
              </a:rPr>
              <a:t> </a:t>
            </a:r>
            <a:endParaRPr lang="es-AR" sz="1600" u="none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 dirty="0" smtClean="0">
                <a:solidFill>
                  <a:schemeClr val="bg1"/>
                </a:solidFill>
              </a:rPr>
              <a:t>25</a:t>
            </a:r>
            <a:endParaRPr lang="es-ES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F8D00-8C77-4B81-8DC3-F2B1BB37E8DF}" type="slidenum">
              <a:rPr lang="es-AR"/>
              <a:pPr>
                <a:defRPr/>
              </a:pPr>
              <a:t>26</a:t>
            </a:fld>
            <a:endParaRPr lang="es-AR"/>
          </a:p>
        </p:txBody>
      </p:sp>
      <p:sp>
        <p:nvSpPr>
          <p:cNvPr id="4300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43011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1268760"/>
            <a:ext cx="6091732" cy="2277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DOSIS Y VIA DE APLICACIÓN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La </a:t>
            </a:r>
            <a:r>
              <a:rPr lang="es-ES_tradnl" sz="1100" u="none" dirty="0">
                <a:latin typeface="+mn-lt"/>
                <a:cs typeface="+mn-cs"/>
              </a:rPr>
              <a:t>dosis es de 0,5 ml, se aplica intramuscular, en zona antero-lateral del muslo (antes de los 12 meses)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y zona deltoidea (a partir de los 12 meses).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CONSERVACION DE LA VACUNA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Se </a:t>
            </a:r>
            <a:r>
              <a:rPr lang="es-ES_tradnl" sz="1100" u="none" dirty="0">
                <a:latin typeface="+mn-lt"/>
                <a:cs typeface="+mn-cs"/>
              </a:rPr>
              <a:t>conserva entre +2ºC a +8ºC, no congelar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REACCIONES ADVERSAS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Leve </a:t>
            </a:r>
            <a:r>
              <a:rPr lang="es-ES_tradnl" sz="1100" u="none" dirty="0">
                <a:latin typeface="+mn-lt"/>
                <a:cs typeface="+mn-cs"/>
              </a:rPr>
              <a:t>y transitorio malestar, dolor en la zona de aplicación y fiebre.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u="none" dirty="0">
                <a:latin typeface="+mn-lt"/>
                <a:cs typeface="+mn-cs"/>
              </a:rPr>
              <a:t> </a:t>
            </a:r>
            <a:endParaRPr lang="es-AR" sz="1600" u="none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015" name="Picture 2" descr="PNEUMO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221163"/>
            <a:ext cx="137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3" descr="pneumovax23m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005263"/>
            <a:ext cx="13747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4" descr="PREVEN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221163"/>
            <a:ext cx="13684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5" descr="SYNFLORI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221163"/>
            <a:ext cx="13684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26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C61C6-348E-4630-AA99-96FEC8FC283B}" type="slidenum">
              <a:rPr lang="es-AR"/>
              <a:pPr>
                <a:defRPr/>
              </a:pPr>
              <a:t>27</a:t>
            </a:fld>
            <a:endParaRPr lang="es-AR"/>
          </a:p>
        </p:txBody>
      </p:sp>
      <p:sp>
        <p:nvSpPr>
          <p:cNvPr id="4505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45059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146508" cy="4647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smtClean="0">
                <a:latin typeface="+mn-lt"/>
                <a:cs typeface="+mn-cs"/>
              </a:rPr>
              <a:t>ROTAVIRUS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err="1">
                <a:latin typeface="+mn-lt"/>
                <a:cs typeface="+mn-cs"/>
              </a:rPr>
              <a:t>Rotarix</a:t>
            </a:r>
            <a:r>
              <a:rPr lang="es-ES_tradnl" sz="1100" b="1" dirty="0">
                <a:latin typeface="+mn-lt"/>
                <a:cs typeface="+mn-cs"/>
              </a:rPr>
              <a:t>: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Son dos dosis, la primera puede ser administrada desde los 45 días, debe haber 4 semanas como mínimo de diferencia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entre cada dosis, y tendría que haberse completado el esquema antes de cumplir las 24 semanas de edad.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err="1">
                <a:latin typeface="+mn-lt"/>
                <a:cs typeface="+mn-cs"/>
              </a:rPr>
              <a:t>Rotateq</a:t>
            </a:r>
            <a:r>
              <a:rPr lang="es-ES_tradnl" sz="1100" b="1" dirty="0">
                <a:latin typeface="+mn-lt"/>
                <a:cs typeface="+mn-cs"/>
              </a:rPr>
              <a:t>: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Son tres dosis, la primera puede ser administrada desde los 45 días, debe haber  4 semanas como mínimo de diferencia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 entre cada dosis, y tendría que haberse completado el esquema antes de cumplir las 32 semanas de edad.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Se pueden aplicar simultáneamente con otras vacunas o con cualquier intervalo.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VIA DE APLICACIÓN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Es </a:t>
            </a:r>
            <a:r>
              <a:rPr lang="es-ES_tradnl" sz="1100" u="none" dirty="0">
                <a:latin typeface="+mn-lt"/>
                <a:cs typeface="+mn-cs"/>
              </a:rPr>
              <a:t>una vacuna ORAL, </a:t>
            </a:r>
            <a:r>
              <a:rPr lang="es-ES_tradnl" sz="1100" dirty="0">
                <a:latin typeface="+mn-lt"/>
                <a:cs typeface="+mn-cs"/>
              </a:rPr>
              <a:t>bajo ninguna circunstancia debe ser inyectada,</a:t>
            </a:r>
            <a:r>
              <a:rPr lang="es-ES_tradnl" sz="1100" u="none" dirty="0">
                <a:latin typeface="+mn-lt"/>
                <a:cs typeface="+mn-cs"/>
              </a:rPr>
              <a:t> si el niño la vomita, no es necesario repetirla, 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no  necesita realizar ningún tipo de ayuno ni anterior, ni posterior a recibir la vacuna.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Si el chiquito vomita y el médico indica otra dosis, debe ser bajo orden médica.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CONSERVACION DE LA VACUNA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Debe </a:t>
            </a:r>
            <a:r>
              <a:rPr lang="es-ES_tradnl" sz="1100" u="none" dirty="0">
                <a:latin typeface="+mn-lt"/>
                <a:cs typeface="+mn-cs"/>
              </a:rPr>
              <a:t>conservarse entre +2ºC a +8ºC, nunca congelar.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REACCIONES ADVERSAS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Puede </a:t>
            </a:r>
            <a:r>
              <a:rPr lang="es-ES_tradnl" sz="1100" u="none" dirty="0">
                <a:latin typeface="+mn-lt"/>
                <a:cs typeface="+mn-cs"/>
              </a:rPr>
              <a:t>presentar durante las 48 hs. siguientes, vómitos, flatulencia, dolores de cabeza leves, fiebre.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u="none" dirty="0">
                <a:latin typeface="+mn-lt"/>
                <a:cs typeface="+mn-cs"/>
              </a:rPr>
              <a:t> </a:t>
            </a:r>
            <a:endParaRPr lang="es-AR" sz="1600" u="none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63" name="Picture 2" descr="ROTAR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24400"/>
            <a:ext cx="14462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" descr="ROTAT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724400"/>
            <a:ext cx="14462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27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51C30-CF49-4296-987F-F94A05D2D95E}" type="slidenum">
              <a:rPr lang="es-AR"/>
              <a:pPr>
                <a:defRPr/>
              </a:pPr>
              <a:t>28</a:t>
            </a:fld>
            <a:endParaRPr lang="es-AR"/>
          </a:p>
        </p:txBody>
      </p:sp>
      <p:sp>
        <p:nvSpPr>
          <p:cNvPr id="4710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4710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764704"/>
            <a:ext cx="7704856" cy="3985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HPV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err="1">
                <a:latin typeface="+mn-lt"/>
                <a:cs typeface="+mn-cs"/>
              </a:rPr>
              <a:t>Cervarix</a:t>
            </a:r>
            <a:r>
              <a:rPr lang="es-ES_tradnl" sz="1100" b="1" dirty="0">
                <a:latin typeface="+mn-lt"/>
                <a:cs typeface="+mn-cs"/>
              </a:rPr>
              <a:t>:</a:t>
            </a:r>
            <a:r>
              <a:rPr lang="es-ES_tradnl" sz="1100" b="1" u="none" dirty="0">
                <a:latin typeface="+mn-lt"/>
                <a:cs typeface="+mn-cs"/>
              </a:rPr>
              <a:t> Está indicada a partir de los </a:t>
            </a:r>
            <a:r>
              <a:rPr lang="es-ES_tradnl" sz="1100" b="1" u="none" dirty="0" smtClean="0">
                <a:latin typeface="+mn-lt"/>
                <a:cs typeface="+mn-cs"/>
              </a:rPr>
              <a:t>9 </a:t>
            </a:r>
            <a:r>
              <a:rPr lang="es-ES_tradnl" sz="1100" b="1" u="none" dirty="0">
                <a:latin typeface="+mn-lt"/>
                <a:cs typeface="+mn-cs"/>
              </a:rPr>
              <a:t>años.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err="1">
                <a:latin typeface="+mn-lt"/>
                <a:cs typeface="+mn-cs"/>
              </a:rPr>
              <a:t>Gardasil</a:t>
            </a:r>
            <a:r>
              <a:rPr lang="es-ES_tradnl" sz="1100" b="1" dirty="0">
                <a:latin typeface="+mn-lt"/>
                <a:cs typeface="+mn-cs"/>
              </a:rPr>
              <a:t>:</a:t>
            </a:r>
            <a:r>
              <a:rPr lang="es-ES_tradnl" sz="1100" b="1" u="none" dirty="0">
                <a:latin typeface="+mn-lt"/>
                <a:cs typeface="+mn-cs"/>
              </a:rPr>
              <a:t> Está indicada a partir de los 9 años.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Vacuna para prevenir el CANCER CERVICO UTERINO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smtClean="0">
                <a:latin typeface="+mn-lt"/>
                <a:cs typeface="+mn-cs"/>
              </a:rPr>
              <a:t>Se </a:t>
            </a:r>
            <a:r>
              <a:rPr lang="es-ES_tradnl" sz="1100" b="1" u="none" dirty="0">
                <a:latin typeface="+mn-lt"/>
                <a:cs typeface="+mn-cs"/>
              </a:rPr>
              <a:t>pueden aplicar simultáneamente con otras vacunas o con cualquier intervalo.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 smtClean="0">
                <a:latin typeface="+mn-lt"/>
                <a:cs typeface="+mn-cs"/>
              </a:rPr>
              <a:t>Niñas de 9 años 14 años</a:t>
            </a:r>
            <a:r>
              <a:rPr lang="es-ES_tradnl" sz="1100" u="none" dirty="0" smtClean="0">
                <a:latin typeface="+mn-lt"/>
                <a:cs typeface="+mn-cs"/>
              </a:rPr>
              <a:t>: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1º </a:t>
            </a:r>
            <a:r>
              <a:rPr lang="es-ES_tradnl" sz="1100" u="none" dirty="0">
                <a:latin typeface="+mn-lt"/>
                <a:cs typeface="+mn-cs"/>
              </a:rPr>
              <a:t>Dosis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2º </a:t>
            </a:r>
            <a:r>
              <a:rPr lang="es-ES_tradnl" sz="1100" u="none" dirty="0">
                <a:latin typeface="+mn-lt"/>
                <a:cs typeface="+mn-cs"/>
              </a:rPr>
              <a:t>Dosis a los 180 días de la </a:t>
            </a:r>
            <a:r>
              <a:rPr lang="es-ES_tradnl" sz="1100" u="none" dirty="0" smtClean="0">
                <a:latin typeface="+mn-lt"/>
                <a:cs typeface="+mn-cs"/>
              </a:rPr>
              <a:t>primera.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100" u="none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 smtClean="0">
                <a:latin typeface="+mn-lt"/>
                <a:cs typeface="+mn-cs"/>
              </a:rPr>
              <a:t>Hombres y mujeres desde los 15 años en adelante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1º Dosis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2º  Dosis 30 días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3º  Dosis 180 días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VIA DE APLICACIÓN Y DOSIS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La </a:t>
            </a:r>
            <a:r>
              <a:rPr lang="es-ES_tradnl" sz="1100" u="none" dirty="0">
                <a:latin typeface="+mn-lt"/>
                <a:cs typeface="+mn-cs"/>
              </a:rPr>
              <a:t>dosis es de 0,5 ml, se aplica intramuscular en la zona deltoidea.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CONSERVACION DE LA VACUNA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Mantener </a:t>
            </a:r>
            <a:r>
              <a:rPr lang="es-ES_tradnl" sz="1100" u="none" dirty="0">
                <a:latin typeface="+mn-lt"/>
                <a:cs typeface="+mn-cs"/>
              </a:rPr>
              <a:t>a temperatura de entre +2ºC a +8ºC, no congelar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>
                <a:latin typeface="+mn-lt"/>
                <a:cs typeface="+mn-cs"/>
              </a:rPr>
              <a:t> 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>
                <a:latin typeface="+mn-lt"/>
                <a:cs typeface="+mn-cs"/>
              </a:rPr>
              <a:t>REACCIONES ADVERSAS</a:t>
            </a:r>
            <a:endParaRPr lang="es-AR" sz="1100" u="non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u="none" dirty="0" smtClean="0">
                <a:latin typeface="+mn-lt"/>
                <a:cs typeface="+mn-cs"/>
              </a:rPr>
              <a:t>En </a:t>
            </a:r>
            <a:r>
              <a:rPr lang="es-ES_tradnl" sz="1100" u="none" dirty="0">
                <a:latin typeface="+mn-lt"/>
                <a:cs typeface="+mn-cs"/>
              </a:rPr>
              <a:t>algunos casos reacciones leves como eritema, dolor, endurecimiento en la zona de aplicación y fiebre.</a:t>
            </a: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11" name="Picture 2" descr="CERVAR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213100"/>
            <a:ext cx="1666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3" descr="GARD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213100"/>
            <a:ext cx="16684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28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0A0E0-3413-435C-AB0E-6266D0E1440D}" type="slidenum">
              <a:rPr lang="es-AR"/>
              <a:pPr>
                <a:defRPr/>
              </a:pPr>
              <a:t>29</a:t>
            </a:fld>
            <a:endParaRPr lang="es-AR"/>
          </a:p>
        </p:txBody>
      </p:sp>
      <p:sp>
        <p:nvSpPr>
          <p:cNvPr id="4915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49155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49158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FIEBRE AMARILLA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 err="1">
                <a:latin typeface="Calibri" pitchFamily="34" charset="0"/>
              </a:rPr>
              <a:t>Stamaril</a:t>
            </a:r>
            <a:r>
              <a:rPr lang="es-ES_tradnl" sz="1100" b="1" dirty="0">
                <a:latin typeface="Calibri" pitchFamily="34" charset="0"/>
              </a:rPr>
              <a:t>: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 aplicar simultáneamente con otras vacunas, salvo en el caso de, sarampión, rubéola y paperas (triple viral) o varicela, que al tener la misma composición, se  aplicarán, el mismo día (con una diferencia no mayor a 24 hs.) o con un intervalo no inferior a 30 días. No existe riesgo de interferencia con la vacuna OPV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Es una vacuna que está indicada a partir de los 9 meses de edad a viajeros que ingresen o egresen de zonas endémicas o epidémicas.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Se revacunará de acuerdo al reglamento sanitario internacional cada 10 años.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Esta contraindicada en niños menores de 6 meses de vida y adultos mayores de 60 años de edad.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VIAS DE ADMINISTRACION: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aplicará una dosis de 0,5 ml tanto en niños como en adultos por vía intramuscular o subcutánea, en la parte antero-lateral del muslo (niños hasta los 12 meses) o en zona deltoidea (mayores de 12 meses).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Debe </a:t>
            </a:r>
            <a:r>
              <a:rPr lang="es-ES_tradnl" sz="1100" u="none" dirty="0">
                <a:latin typeface="Calibri" pitchFamily="34" charset="0"/>
              </a:rPr>
              <a:t>mantenerse de +2ºC a +8ºC, no congelar.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Esta </a:t>
            </a:r>
            <a:r>
              <a:rPr lang="es-ES_tradnl" sz="1100" u="none" dirty="0">
                <a:latin typeface="Calibri" pitchFamily="34" charset="0"/>
              </a:rPr>
              <a:t>vacuna es muy bien tolerada, pero entre el 5º y 10º día pueden presentar eritema y dolor en la zona de aplicación, febrícula y cefalea.</a:t>
            </a:r>
            <a:endParaRPr lang="es-AR" sz="1100" u="none" dirty="0">
              <a:latin typeface="Calibri" pitchFamily="34" charset="0"/>
            </a:endParaRPr>
          </a:p>
        </p:txBody>
      </p:sp>
      <p:pic>
        <p:nvPicPr>
          <p:cNvPr id="49159" name="Picture 2" descr="STAMAR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508500"/>
            <a:ext cx="1698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29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D5CB-9180-4875-AE21-589FF6D21C95}" type="slidenum">
              <a:rPr lang="es-AR"/>
              <a:pPr>
                <a:defRPr/>
              </a:pPr>
              <a:t>3</a:t>
            </a:fld>
            <a:endParaRPr lang="es-AR"/>
          </a:p>
        </p:txBody>
      </p:sp>
      <p:pic>
        <p:nvPicPr>
          <p:cNvPr id="16385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1044575" y="0"/>
            <a:ext cx="1081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Formas de aplicación según la vacuna</a:t>
            </a:r>
          </a:p>
        </p:txBody>
      </p:sp>
      <p:pic>
        <p:nvPicPr>
          <p:cNvPr id="16387" name="13 Imagen" descr="intraderm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39592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14 Imagen" descr="Image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349500"/>
            <a:ext cx="39862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757613" y="836613"/>
            <a:ext cx="182403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Intradérmica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BCG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ED4F2-EC39-49F6-8B6D-D5E65EAC4A84}" type="slidenum">
              <a:rPr lang="es-AR"/>
              <a:pPr>
                <a:defRPr/>
              </a:pPr>
              <a:t>30</a:t>
            </a:fld>
            <a:endParaRPr lang="es-AR"/>
          </a:p>
        </p:txBody>
      </p:sp>
      <p:sp>
        <p:nvSpPr>
          <p:cNvPr id="5120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51203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51206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ANTIRRABICA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La </a:t>
            </a:r>
            <a:r>
              <a:rPr lang="es-ES_tradnl" sz="1100" u="none" dirty="0">
                <a:latin typeface="Calibri" pitchFamily="34" charset="0"/>
              </a:rPr>
              <a:t>vacuna antirrábica está indicada para todos los veterinarios, trabajadores de laboratorios y todo aquel que este en contacto con animales silvestres o haya sufrido una mordedura de algún animal.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pueden aplicar simultáneamente con otras vacunas o con cualquier intervalo.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Está </a:t>
            </a:r>
            <a:r>
              <a:rPr lang="es-ES_tradnl" sz="1100" u="none" dirty="0">
                <a:latin typeface="Calibri" pitchFamily="34" charset="0"/>
              </a:rPr>
              <a:t>indicada ante exposiciones leves, 7 dosis consecutivas diarias y 3 refuerzos a los 10, 20 y 30 días de la última dosis, de la vacuna CRL. Cuando se utilizan las vacunas de cultivo, se aplica 1 dosis los días 0, 3, 7, 14 y 30, con un refuerzo a los 90 días. Para el caso de exposiciones graves, se indican 14 dosis consecutivas diariamente, y 3 refuerzos a los 10, 20 y 30 días de la vacuna CRL, mientras que si dispone de las vacunas de cultivo se indican los días 0, 3, 7, 14 y 30. Ante toda exposición grave está indicada la administración de suero antirrábico.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La vacuna CRL se aplica en forma subcutánea en la región glútea, mientras que las vacunas de cultivos celulares se administran por vía intramuscular en la región del deltoides.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Si se utiliza la vacuna </a:t>
            </a:r>
            <a:r>
              <a:rPr lang="es-ES_tradnl" sz="1100" u="none" dirty="0" err="1">
                <a:latin typeface="Calibri" pitchFamily="34" charset="0"/>
              </a:rPr>
              <a:t>Fuenzalida</a:t>
            </a:r>
            <a:r>
              <a:rPr lang="es-ES_tradnl" sz="1100" u="none" dirty="0">
                <a:latin typeface="Calibri" pitchFamily="34" charset="0"/>
              </a:rPr>
              <a:t> Palacios en niños menores de tres años, deberá administrarse la mitad de la dosis.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La </a:t>
            </a:r>
            <a:r>
              <a:rPr lang="es-ES_tradnl" sz="1100" u="none" dirty="0">
                <a:latin typeface="Calibri" pitchFamily="34" charset="0"/>
              </a:rPr>
              <a:t>aplicación de estas vacunas está asociada con diferentes efectos secundarios, como dolor en la zona de aplicación, fiebre, malestar y decaimiento.</a:t>
            </a:r>
            <a:endParaRPr lang="es-AR" sz="1100" u="none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30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A03DC-8675-4C6C-A694-8537CC5874C3}" type="slidenum">
              <a:rPr lang="es-AR"/>
              <a:pPr>
                <a:defRPr/>
              </a:pPr>
              <a:t>31</a:t>
            </a:fld>
            <a:endParaRPr lang="es-AR"/>
          </a:p>
        </p:txBody>
      </p:sp>
      <p:sp>
        <p:nvSpPr>
          <p:cNvPr id="5324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53251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53254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FIEBRE TIFOIDEA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TYPHIM VI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 aplicar simultáneamente con otras vacunas o cualquier intervalo.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Esta </a:t>
            </a:r>
            <a:r>
              <a:rPr lang="es-ES_tradnl" sz="1100" u="none" dirty="0">
                <a:latin typeface="Calibri" pitchFamily="34" charset="0"/>
              </a:rPr>
              <a:t>indicada su aplicación a partir de los 2 años en adelante, en especial en viajeros dirigiéndose a zonas de endémica expuestos a comidas o aguas contaminadas, personal de la salud militares, o que hayan estado en contacto con un portador de la enfermedad.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Es una sola dosis de 0,5 ml aplicada en la zona deltoidea, subcutánea o intramuscular, se debe revacunar cada 3 años.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 ESPERADA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Durante </a:t>
            </a:r>
            <a:r>
              <a:rPr lang="es-ES_tradnl" sz="1100" u="none" dirty="0">
                <a:latin typeface="Calibri" pitchFamily="34" charset="0"/>
              </a:rPr>
              <a:t>las 48 hs. que siguen a la aplicación, es frecuente un leve dolor local, enrojecimiento y un estado febril moderado.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conserva entre +2ºC a +8ºC, no congelar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r>
              <a:rPr lang="es-ES_tradnl" sz="1100" b="1" dirty="0">
                <a:latin typeface="Calibri" pitchFamily="34" charset="0"/>
              </a:rPr>
              <a:t>MATERIAL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-Jeringa </a:t>
            </a:r>
            <a:r>
              <a:rPr lang="es-ES_tradnl" sz="1100" u="none" dirty="0" err="1">
                <a:latin typeface="Calibri" pitchFamily="34" charset="0"/>
              </a:rPr>
              <a:t>prellenada</a:t>
            </a:r>
            <a:endParaRPr lang="es-AR" sz="1100" u="none" dirty="0">
              <a:latin typeface="Calibri" pitchFamily="34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31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5450A-D14B-4D9C-94C7-F14E93E99273}" type="slidenum">
              <a:rPr lang="es-AR"/>
              <a:pPr>
                <a:defRPr/>
              </a:pPr>
              <a:t>32</a:t>
            </a:fld>
            <a:endParaRPr lang="es-AR"/>
          </a:p>
        </p:txBody>
      </p:sp>
      <p:sp>
        <p:nvSpPr>
          <p:cNvPr id="5529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55299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55302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COLERA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Vacuna Oral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Está compuesta por bacterias vivas atenuadas. 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 aplicar el mismo día o con cualquier intervalo entre otras vacunas, inclusive con la de la fiebre amarilla.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u="none" dirty="0">
                <a:latin typeface="Calibri" pitchFamily="34" charset="0"/>
              </a:rPr>
              <a:t>Esta vacuna es útil para el control del cólera epidémico y para el viajero por el rápido inicio de la protección. Puede aplicarse a partir de los 6 años de edad.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u="none" dirty="0">
                <a:latin typeface="Calibri" pitchFamily="34" charset="0"/>
              </a:rPr>
              <a:t>Se presenta en 2 sobres, 1 con la vacuna liofilizada y el otro con las sales de carbonato y acido ascórbico (1 dosis).Para preparar la solución se vierte el contenido de ambos sobres en 100 ml de agua fría. Debe tratar de ingerirse inmediatamente luego de su reconstitución.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 ESPERADA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u="none" dirty="0" smtClean="0">
                <a:latin typeface="Calibri" pitchFamily="34" charset="0"/>
              </a:rPr>
              <a:t>En </a:t>
            </a:r>
            <a:r>
              <a:rPr lang="es-ES" sz="1100" u="none" dirty="0">
                <a:latin typeface="Calibri" pitchFamily="34" charset="0"/>
              </a:rPr>
              <a:t>algunos casos puede presentarse diarrea. No hay datos sobre la seguridad en mujeres embarazadas ni en huéspedes </a:t>
            </a:r>
            <a:r>
              <a:rPr lang="es-ES" sz="1100" u="none" dirty="0" err="1">
                <a:latin typeface="Calibri" pitchFamily="34" charset="0"/>
              </a:rPr>
              <a:t>inmunocomprometidos</a:t>
            </a:r>
            <a:r>
              <a:rPr lang="es-ES" sz="1100" u="none" dirty="0">
                <a:latin typeface="Calibri" pitchFamily="34" charset="0"/>
              </a:rPr>
              <a:t>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b="1" u="none" dirty="0">
                <a:latin typeface="Calibri" pitchFamily="34" charset="0"/>
              </a:rPr>
              <a:t>La </a:t>
            </a:r>
            <a:r>
              <a:rPr lang="es-ES" sz="1100" b="1" u="none" dirty="0" err="1">
                <a:latin typeface="Calibri" pitchFamily="34" charset="0"/>
              </a:rPr>
              <a:t>mefloquina</a:t>
            </a:r>
            <a:r>
              <a:rPr lang="es-ES" sz="1100" b="1" u="none" dirty="0">
                <a:latin typeface="Calibri" pitchFamily="34" charset="0"/>
              </a:rPr>
              <a:t> y la </a:t>
            </a:r>
            <a:r>
              <a:rPr lang="es-ES" sz="1100" b="1" u="none" dirty="0" err="1">
                <a:latin typeface="Calibri" pitchFamily="34" charset="0"/>
              </a:rPr>
              <a:t>cloroquina</a:t>
            </a:r>
            <a:r>
              <a:rPr lang="es-ES" sz="1100" b="1" u="none" dirty="0">
                <a:latin typeface="Calibri" pitchFamily="34" charset="0"/>
              </a:rPr>
              <a:t> inhiben in Vitro la cepa de la vacuna oral CVD 103 </a:t>
            </a:r>
            <a:r>
              <a:rPr lang="es-ES" sz="1100" b="1" u="none" dirty="0" err="1">
                <a:latin typeface="Calibri" pitchFamily="34" charset="0"/>
              </a:rPr>
              <a:t>Hg.</a:t>
            </a:r>
            <a:r>
              <a:rPr lang="es-ES" sz="1100" b="1" u="none" dirty="0">
                <a:latin typeface="Calibri" pitchFamily="34" charset="0"/>
              </a:rPr>
              <a:t>, por consiguiente no debe recomendarse la administración de dicha medicación profiláctica. Las mismas deben suspenderse por lo menos 72 horas antes de su aplicación.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E</a:t>
            </a:r>
            <a:r>
              <a:rPr lang="es-ES" sz="1100" u="none" dirty="0">
                <a:latin typeface="Calibri" pitchFamily="34" charset="0"/>
              </a:rPr>
              <a:t>l preparado debe conservarse entre 0ºC y 8ºC.</a:t>
            </a:r>
            <a:endParaRPr lang="es-AR" sz="1100" u="none" dirty="0">
              <a:latin typeface="Calibri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32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4BB7-E149-4C0B-A1C2-6315D86F4D77}" type="slidenum">
              <a:rPr lang="es-AR"/>
              <a:pPr>
                <a:defRPr/>
              </a:pPr>
              <a:t>33</a:t>
            </a:fld>
            <a:endParaRPr lang="es-AR"/>
          </a:p>
        </p:txBody>
      </p:sp>
      <p:sp>
        <p:nvSpPr>
          <p:cNvPr id="5734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5734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57350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ANTIGRIPAL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b="1" dirty="0" err="1">
                <a:latin typeface="Calibri" pitchFamily="34" charset="0"/>
              </a:rPr>
              <a:t>Istivac</a:t>
            </a:r>
            <a:r>
              <a:rPr lang="es-ES" sz="1100" b="1" dirty="0">
                <a:latin typeface="Calibri" pitchFamily="34" charset="0"/>
              </a:rPr>
              <a:t>, </a:t>
            </a:r>
            <a:r>
              <a:rPr lang="es-ES" sz="1100" b="1" dirty="0" err="1">
                <a:latin typeface="Calibri" pitchFamily="34" charset="0"/>
              </a:rPr>
              <a:t>Istivac</a:t>
            </a:r>
            <a:r>
              <a:rPr lang="es-ES" sz="1100" b="1" dirty="0">
                <a:latin typeface="Calibri" pitchFamily="34" charset="0"/>
              </a:rPr>
              <a:t> Jr., </a:t>
            </a:r>
            <a:r>
              <a:rPr lang="es-ES" sz="1100" b="1" dirty="0" err="1">
                <a:latin typeface="Calibri" pitchFamily="34" charset="0"/>
              </a:rPr>
              <a:t>Fluarix</a:t>
            </a:r>
            <a:r>
              <a:rPr lang="es-ES" sz="1100" b="1" dirty="0">
                <a:latin typeface="Calibri" pitchFamily="34" charset="0"/>
              </a:rPr>
              <a:t>, </a:t>
            </a:r>
            <a:r>
              <a:rPr lang="es-ES" sz="1100" b="1" dirty="0" err="1">
                <a:latin typeface="Calibri" pitchFamily="34" charset="0"/>
              </a:rPr>
              <a:t>Vaxigrip</a:t>
            </a:r>
            <a:r>
              <a:rPr lang="es-ES" sz="1100" b="1" dirty="0">
                <a:latin typeface="Calibri" pitchFamily="34" charset="0"/>
              </a:rPr>
              <a:t>, etc.:</a:t>
            </a:r>
            <a:endParaRPr lang="es-AR" sz="1100" u="none" dirty="0">
              <a:latin typeface="Calibri" pitchFamily="34" charset="0"/>
            </a:endParaRPr>
          </a:p>
          <a:p>
            <a:r>
              <a:rPr lang="es-ES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pueden aplicar simultáneamente con otras vacunas o con cualquier intervalo.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Niños de 6 meses a 35 meses de ed</a:t>
            </a:r>
            <a:r>
              <a:rPr lang="es-ES_tradnl" sz="1100" dirty="0">
                <a:latin typeface="Calibri" pitchFamily="34" charset="0"/>
              </a:rPr>
              <a:t>ad</a:t>
            </a:r>
            <a:r>
              <a:rPr lang="es-ES_tradnl" sz="1100" u="none" dirty="0">
                <a:latin typeface="Calibri" pitchFamily="34" charset="0"/>
              </a:rPr>
              <a:t>: una dosis de 0,25 ml (o dos dosis de 0,25 ml, con un intervalo mínimo de 4 semanas, en el caso que no hayan recibido el año anterior)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Niños de 36 meses a 8 años y 11 meses</a:t>
            </a:r>
            <a:r>
              <a:rPr lang="es-ES_tradnl" sz="1100" u="none" dirty="0">
                <a:latin typeface="Calibri" pitchFamily="34" charset="0"/>
              </a:rPr>
              <a:t>: una dosis de 0,5 ml (o dos dosis de 0,5 ml., con intervalo mínimo de 4 semanas, en el caso de que no hayan recibido el año anterior)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Adultos, y niños de 9 años en adelante</a:t>
            </a:r>
            <a:r>
              <a:rPr lang="es-ES_tradnl" sz="1100" u="none" dirty="0">
                <a:latin typeface="Calibri" pitchFamily="34" charset="0"/>
              </a:rPr>
              <a:t>: una sola dosis de 0,5 ml.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APLICACIÓN: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aplican por vía intramuscular, en la zona antero-lateral del muslo (en menores de 12 meses) y en la zona deltoidea (en mayores de 12 meses) También puede aplicarse en los casos que sea necesario, Subcutánea profunda. Salvo en el caso de </a:t>
            </a:r>
            <a:r>
              <a:rPr lang="es-ES_tradnl" sz="1100" u="none" dirty="0" err="1">
                <a:latin typeface="Calibri" pitchFamily="34" charset="0"/>
              </a:rPr>
              <a:t>Istivac</a:t>
            </a:r>
            <a:r>
              <a:rPr lang="es-ES_tradnl" sz="1100" u="none" dirty="0">
                <a:latin typeface="Calibri" pitchFamily="34" charset="0"/>
              </a:rPr>
              <a:t> ID que se aplica intradérmica en el deltoides solo en adultos.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CONSERVACION DE LA VACUNA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Se </a:t>
            </a:r>
            <a:r>
              <a:rPr lang="es-ES_tradnl" sz="1100" u="none" dirty="0">
                <a:latin typeface="Calibri" pitchFamily="34" charset="0"/>
              </a:rPr>
              <a:t>conserva entre +2ºC a +8ºC, no se debe congelar.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33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72D44-49EA-4E60-9AA0-6027062832CC}" type="slidenum">
              <a:rPr lang="es-AR"/>
              <a:pPr>
                <a:defRPr/>
              </a:pPr>
              <a:t>34</a:t>
            </a:fld>
            <a:endParaRPr lang="es-AR"/>
          </a:p>
        </p:txBody>
      </p:sp>
      <p:sp>
        <p:nvSpPr>
          <p:cNvPr id="5939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59395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59398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REACCIONES ADVERSAS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Leve y transitorio malestar y endurecimiento en el lugar de la aplicación, estado febril transitorio.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recomienda no aplicar, a las personas alérgicas al huevo, o a las proteína del pollo.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MATERIAL A UTILIZAR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-Jeringa prellenada. La vacuna Istivac Jr., es la única que viene de 0,25 ml., el resto de las antigripales se descarta la mitad.</a:t>
            </a:r>
            <a:endParaRPr lang="es-AR" sz="1100" u="none">
              <a:latin typeface="Calibri" pitchFamily="34" charset="0"/>
            </a:endParaRPr>
          </a:p>
        </p:txBody>
      </p:sp>
      <p:pic>
        <p:nvPicPr>
          <p:cNvPr id="59399" name="Picture 2" descr="VAXIG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76475"/>
            <a:ext cx="12525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3" descr="FLUAR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276475"/>
            <a:ext cx="12620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 descr="ISTIV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2276475"/>
            <a:ext cx="12604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34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6D57E-C12F-47AF-B08E-E4BC88BAC18F}" type="slidenum">
              <a:rPr lang="es-AR"/>
              <a:pPr>
                <a:defRPr/>
              </a:pPr>
              <a:t>35</a:t>
            </a:fld>
            <a:endParaRPr lang="es-AR"/>
          </a:p>
        </p:txBody>
      </p:sp>
      <p:sp>
        <p:nvSpPr>
          <p:cNvPr id="6144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61443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539750" y="1173163"/>
            <a:ext cx="79930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endParaRPr lang="es-ES_tradnl" sz="1100" u="none">
              <a:latin typeface="Calibri" pitchFamily="34" charset="0"/>
            </a:endParaRPr>
          </a:p>
        </p:txBody>
      </p:sp>
      <p:sp>
        <p:nvSpPr>
          <p:cNvPr id="61446" name="7 Rectángulo"/>
          <p:cNvSpPr>
            <a:spLocks noChangeArrowheads="1"/>
          </p:cNvSpPr>
          <p:nvPr/>
        </p:nvSpPr>
        <p:spPr bwMode="auto">
          <a:xfrm>
            <a:off x="827088" y="765175"/>
            <a:ext cx="7705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HERPES ZÓSTER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>
                <a:latin typeface="Calibri" pitchFamily="34" charset="0"/>
              </a:rPr>
              <a:t>ZOSTAVAX</a:t>
            </a:r>
          </a:p>
          <a:p>
            <a:r>
              <a:rPr lang="es-ES_tradnl" sz="1100" u="none">
                <a:latin typeface="Calibri" pitchFamily="34" charset="0"/>
              </a:rPr>
              <a:t>Se aplica a partir de los 50 años</a:t>
            </a:r>
          </a:p>
          <a:p>
            <a:endParaRPr lang="es-ES_tradnl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Corresponde 1 única dosis</a:t>
            </a:r>
          </a:p>
          <a:p>
            <a:r>
              <a:rPr lang="es-ES_tradnl" sz="1100" u="none">
                <a:latin typeface="Calibri" pitchFamily="34" charset="0"/>
              </a:rPr>
              <a:t>No aplicar el mismo día que la vacuna polisacárida 23, con el resto de las vacunas no hay inconveniente incluyendo la vacuna de la gripe.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DOSIS Y VIA DE APLICACIÓN</a:t>
            </a:r>
          </a:p>
          <a:p>
            <a:r>
              <a:rPr lang="es-ES_tradnl" sz="1100" u="none">
                <a:latin typeface="Calibri" pitchFamily="34" charset="0"/>
              </a:rPr>
              <a:t>La dosis es de 0.65 ml, se aplica por vía subcutánea en la zona deltoidea.</a:t>
            </a:r>
          </a:p>
          <a:p>
            <a:r>
              <a:rPr lang="es-ES_tradnl" sz="1100" u="none">
                <a:latin typeface="Calibri" pitchFamily="34" charset="0"/>
              </a:rPr>
              <a:t>Una vez reconstituida  aplicar dentro de los 30 minutos.</a:t>
            </a:r>
          </a:p>
          <a:p>
            <a:endParaRPr lang="es-ES_tradnl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CONSERVACION DE LA VACUNA</a:t>
            </a:r>
          </a:p>
          <a:p>
            <a:r>
              <a:rPr lang="es-ES_tradnl" sz="1100" u="none">
                <a:latin typeface="Calibri" pitchFamily="34" charset="0"/>
              </a:rPr>
              <a:t>Conservar a temperatura de +2ºC a 8ºC</a:t>
            </a:r>
          </a:p>
          <a:p>
            <a:endParaRPr lang="es-ES_tradnl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REACCIONES ADVERSAS</a:t>
            </a:r>
          </a:p>
          <a:p>
            <a:r>
              <a:rPr lang="es-ES_tradnl" sz="1100" u="none">
                <a:latin typeface="Calibri" pitchFamily="34" charset="0"/>
              </a:rPr>
              <a:t>Suele ocasionar dolor, hinchazón, prurito, calor en la zona, endurecimiento.</a:t>
            </a:r>
          </a:p>
          <a:p>
            <a:endParaRPr lang="es-ES_tradnl" sz="1100" b="1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MATERIAL A UTILIZAR</a:t>
            </a:r>
          </a:p>
          <a:p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-Jeringa 1ml y aguja 23G1.</a:t>
            </a:r>
            <a:endParaRPr lang="es-AR" sz="1100" u="none">
              <a:latin typeface="Calibri" pitchFamily="34" charset="0"/>
            </a:endParaRPr>
          </a:p>
        </p:txBody>
      </p:sp>
      <p:pic>
        <p:nvPicPr>
          <p:cNvPr id="61447" name="10 Imagen" descr="20160928_1630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292600"/>
            <a:ext cx="205105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35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A778C-A279-4E10-A733-81E15AB39851}" type="slidenum">
              <a:rPr lang="es-AR"/>
              <a:pPr>
                <a:defRPr/>
              </a:pPr>
              <a:t>36</a:t>
            </a:fld>
            <a:endParaRPr lang="es-AR"/>
          </a:p>
        </p:txBody>
      </p:sp>
      <p:pic>
        <p:nvPicPr>
          <p:cNvPr id="63489" name="3 Imagen" descr="CONTRATAPA MANUAL-01-01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1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639C9-52A8-4A39-A761-25340218167A}" type="slidenum">
              <a:rPr lang="es-AR"/>
              <a:pPr>
                <a:defRPr/>
              </a:pPr>
              <a:t>4</a:t>
            </a:fld>
            <a:endParaRPr lang="es-AR"/>
          </a:p>
        </p:txBody>
      </p:sp>
      <p:pic>
        <p:nvPicPr>
          <p:cNvPr id="17409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4"/>
            <a:ext cx="9207500" cy="695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1044575" y="0"/>
            <a:ext cx="1081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Formas de aplicación según la vacuna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83568" y="1124744"/>
            <a:ext cx="197291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Subcutánea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Triple Viral, Varicela,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Fiebre Amarilla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1052513"/>
            <a:ext cx="44259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Intramuscular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Hepatitis B, Hepatitis A, Hepatitis A+B,  Séxtuple, Quíntuple, Cuádruple, Polio, Gripe, Meningococo, Neumococo, Antitetánica, Doble</a:t>
            </a:r>
          </a:p>
        </p:txBody>
      </p:sp>
      <p:pic>
        <p:nvPicPr>
          <p:cNvPr id="17413" name="9 Imagen" descr="subcutan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28860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10 Imagen" descr="intramuscula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133600"/>
            <a:ext cx="2895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496300" y="64468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4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2B1E2-E886-44CC-962B-BEDA60683188}" type="slidenum">
              <a:rPr lang="es-AR"/>
              <a:pPr>
                <a:defRPr/>
              </a:pPr>
              <a:t>5</a:t>
            </a:fld>
            <a:endParaRPr lang="es-AR"/>
          </a:p>
        </p:txBody>
      </p:sp>
      <p:sp>
        <p:nvSpPr>
          <p:cNvPr id="1843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18435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1044575" y="0"/>
            <a:ext cx="1081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Sitios de aplicación según la edad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9644" y="1124744"/>
            <a:ext cx="28207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Niños hasta los 12 meses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Zona antero – lateral del muslo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90522" y="1124744"/>
            <a:ext cx="23042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none" dirty="0">
                <a:ln w="12700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 13 meses en adelante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u="none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9" name="Picture 2" descr="VACUNA PIE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3429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VACUNA BRA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989138"/>
            <a:ext cx="24574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496300" y="6381328"/>
            <a:ext cx="53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 dirty="0">
                <a:solidFill>
                  <a:schemeClr val="bg1"/>
                </a:solidFill>
              </a:rPr>
              <a:t>5</a:t>
            </a:r>
            <a:endParaRPr lang="es-ES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0A91-6225-4736-97BD-AA735C6302FD}" type="slidenum">
              <a:rPr lang="es-AR"/>
              <a:pPr>
                <a:defRPr/>
              </a:pPr>
              <a:t>6</a:t>
            </a:fld>
            <a:endParaRPr lang="es-AR"/>
          </a:p>
        </p:txBody>
      </p:sp>
      <p:sp>
        <p:nvSpPr>
          <p:cNvPr id="1945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19459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827088" y="765175"/>
            <a:ext cx="7129462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  <a:cs typeface="Times New Roman" pitchFamily="18" charset="0"/>
              </a:rPr>
              <a:t>BCG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>
                <a:latin typeface="Calibri" pitchFamily="34" charset="0"/>
                <a:cs typeface="Times New Roman" pitchFamily="18" charset="0"/>
              </a:rPr>
              <a:t>Vacuna para prevenir Tuberculosis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 u="none">
                <a:latin typeface="Calibri" pitchFamily="34" charset="0"/>
                <a:cs typeface="Times New Roman" pitchFamily="18" charset="0"/>
              </a:rPr>
              <a:t>Se puede aplicar el mismo día o con cualquier intervalo entre otras vacunas.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Única dosis: Recién nacido de término, cualquiera sea su peso, y el niño prematuro, con más de 2 Kg.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Luego de los 6 años, no se aplica BCG aún en el caso que la persona no hubiere recibido ninguna dosis.</a:t>
            </a:r>
          </a:p>
          <a:p>
            <a:pPr eaLnBrk="0" hangingPunct="0"/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>
                <a:latin typeface="Calibri" pitchFamily="34" charset="0"/>
                <a:cs typeface="Times New Roman" pitchFamily="18" charset="0"/>
              </a:rPr>
              <a:t>DOSIS Y VIA DE APLICACIÓN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La dosis es de 0,1 ml, se aplica por vía </a:t>
            </a:r>
            <a:r>
              <a:rPr lang="es-ES_tradnl" sz="1100">
                <a:latin typeface="Calibri" pitchFamily="34" charset="0"/>
                <a:cs typeface="Times New Roman" pitchFamily="18" charset="0"/>
              </a:rPr>
              <a:t>intradérmica estricta</a:t>
            </a:r>
            <a:r>
              <a:rPr lang="es-ES_tradnl" sz="1100" u="none">
                <a:latin typeface="Calibri" pitchFamily="34" charset="0"/>
                <a:cs typeface="Times New Roman" pitchFamily="18" charset="0"/>
              </a:rPr>
              <a:t>, en región sub-deltoidea del brazo derecho por norma internacional.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Inclinación de la jeringa 15º con respecto al brazo, estirar la piel introducir el bisel (mirando el mismo hacia arriba), soltar la piel y aplicar la vacuna.</a:t>
            </a:r>
          </a:p>
          <a:p>
            <a:pPr eaLnBrk="0" hangingPunct="0"/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>
                <a:latin typeface="Calibri" pitchFamily="34" charset="0"/>
                <a:cs typeface="Times New Roman" pitchFamily="18" charset="0"/>
              </a:rPr>
              <a:t>REACCION ESPERADA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Primero aparece la pápula que desaparece a la media hora. Entre la segunda y cuarta semana aparece un nódulo que llega al máximo de su tamaño, a la cuarta semana; luego puede necrozar y mantener una supuración por un largo período, a veces meses. La herida no se debe desinfectar ni tocar. El niño puede ser bañado, cuidando secar la herida sin frotar.</a:t>
            </a:r>
          </a:p>
          <a:p>
            <a:pPr eaLnBrk="0" hangingPunct="0"/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>
                <a:latin typeface="Calibri" pitchFamily="34" charset="0"/>
                <a:cs typeface="Times New Roman" pitchFamily="18" charset="0"/>
              </a:rPr>
              <a:t>CONSERVACION DE LA VACUNA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Se conserva entre +2ºC a +8ºC, no congelar y se la debe proteger de la luz. El frasco, una vez abierto debe desecharse después de 1 jornada de trabajo. </a:t>
            </a:r>
          </a:p>
          <a:p>
            <a:pPr eaLnBrk="0" hangingPunct="0"/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b="1">
                <a:latin typeface="Calibri" pitchFamily="34" charset="0"/>
                <a:cs typeface="Times New Roman" pitchFamily="18" charset="0"/>
              </a:rPr>
              <a:t>MATERIAL A UTILIZAR</a:t>
            </a:r>
            <a:endParaRPr lang="es-AR" sz="1100" u="none">
              <a:latin typeface="Calibri" pitchFamily="34" charset="0"/>
            </a:endParaRPr>
          </a:p>
          <a:p>
            <a:pPr eaLnBrk="0" hangingPunct="0"/>
            <a:r>
              <a:rPr lang="es-ES_tradnl" sz="1100" u="none">
                <a:latin typeface="Calibri" pitchFamily="34" charset="0"/>
                <a:cs typeface="Times New Roman" pitchFamily="18" charset="0"/>
              </a:rPr>
              <a:t>-Jeringa de tuberculina con aguja 25 G 5/8 o 27 G </a:t>
            </a:r>
            <a:endParaRPr lang="es-ES_tradnl" sz="1100" u="none">
              <a:latin typeface="Calibri" pitchFamily="34" charset="0"/>
            </a:endParaRPr>
          </a:p>
        </p:txBody>
      </p:sp>
      <p:pic>
        <p:nvPicPr>
          <p:cNvPr id="19462" name="Picture 2" descr="B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292600"/>
            <a:ext cx="22034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6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8B7CA-BA4C-48E8-B629-147EFECA1687}" type="slidenum">
              <a:rPr lang="es-AR"/>
              <a:pPr>
                <a:defRPr/>
              </a:pPr>
              <a:t>7</a:t>
            </a:fld>
            <a:endParaRPr lang="es-AR"/>
          </a:p>
        </p:txBody>
      </p:sp>
      <p:sp>
        <p:nvSpPr>
          <p:cNvPr id="2048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0483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827088" y="765175"/>
            <a:ext cx="78486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POLIOMELITIS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SABIN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Está compuesta por virus vivos atenuados.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vacunas, incluyendo las vacunas a virus vivos atenuados, lo mismo que con las vacunas orales para rotavirus.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administra a partir de los 2 meses, cuatro dosis, las tres primeras con un intervalo mínimo de ocho semanas, y la cuarta dosis, un año después de la tercera. Y una quinta dosis en el ingreso escolar (6 años).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SALK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Imovax Polio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Está compuesta por virus inactivos.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Se puede aplicar simultáneamente con otras vacunas, incluyendo las vacunas a virus vivos atenuados.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Se administra a partir de los 2 meses, cuatro dosis, las tres primeras con un intervalo mínimo de ocho semanas, y la cuarta dosis, un año después de la tercera. Y una quinta dosis en el ingreso escolar (6 años). Esta vacuna suele aplicarse conjugada en la séxtuple, quíntuple, etc.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7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C947-B409-4DF3-B9E5-179CBF073D11}" type="slidenum">
              <a:rPr lang="es-AR"/>
              <a:pPr>
                <a:defRPr/>
              </a:pPr>
              <a:t>8</a:t>
            </a:fld>
            <a:endParaRPr lang="es-AR"/>
          </a:p>
        </p:txBody>
      </p:sp>
      <p:sp>
        <p:nvSpPr>
          <p:cNvPr id="2150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1507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827088" y="765175"/>
            <a:ext cx="7848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>
                <a:latin typeface="Calibri" pitchFamily="34" charset="0"/>
              </a:rPr>
              <a:t>VIA DE APLICACIÓN Y DOSIS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SABIN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La dosificación consiste en 2 gotas bebibles. Debe asegurarse que el niño ingiera la vacuna, si la escupe,  vomita o regurgita antes de pasados los 5 a 10 minutos de administrada, se repite la vacunación. Es conveniente que no tome líquidos por lo menos por ½ hora antes y después de administrada la vacuna.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Excederse en el número de gotas administradas, no causa otro problema que el hecho que se desperdicie biológico.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SALK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La dosis es de 0,5 ml, se aplica por vía intramuscular en la parte antero- lateral del muslo (para menores de 1 año) y en la región deltoidea (para mayores de 1 año).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CONSERVACION DE LA VACUNA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SABIN</a:t>
            </a:r>
            <a:endParaRPr lang="es-AR" sz="1100" b="1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El frasco una vez abierto, se puede conservar por el término de 30 días a +2ºC a +8ºC. No se debe congelar.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 </a:t>
            </a:r>
            <a:endParaRPr lang="es-AR" sz="1100" u="none">
              <a:latin typeface="Calibri" pitchFamily="34" charset="0"/>
            </a:endParaRPr>
          </a:p>
          <a:p>
            <a:r>
              <a:rPr lang="es-ES_tradnl" sz="1100" b="1">
                <a:latin typeface="Calibri" pitchFamily="34" charset="0"/>
              </a:rPr>
              <a:t>SALK</a:t>
            </a:r>
            <a:endParaRPr lang="es-AR" sz="1100" b="1" u="none">
              <a:latin typeface="Calibri" pitchFamily="34" charset="0"/>
            </a:endParaRPr>
          </a:p>
          <a:p>
            <a:r>
              <a:rPr lang="es-ES_tradnl" sz="1100" u="none">
                <a:latin typeface="Calibri" pitchFamily="34" charset="0"/>
              </a:rPr>
              <a:t>Conservar a temperatura de +2ºC a +8ºC.</a:t>
            </a:r>
            <a:endParaRPr lang="es-AR" sz="1100" u="none">
              <a:latin typeface="Calibri" pitchFamily="34" charset="0"/>
            </a:endParaRPr>
          </a:p>
        </p:txBody>
      </p:sp>
      <p:pic>
        <p:nvPicPr>
          <p:cNvPr id="21510" name="Picture 2" descr="IMOVAX PO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221163"/>
            <a:ext cx="2232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SAB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221163"/>
            <a:ext cx="22320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8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DA47D-3D20-49EC-B8A3-ACAC6B916427}" type="slidenum">
              <a:rPr lang="es-AR"/>
              <a:pPr>
                <a:defRPr/>
              </a:pPr>
              <a:t>9</a:t>
            </a:fld>
            <a:endParaRPr lang="es-AR"/>
          </a:p>
        </p:txBody>
      </p:sp>
      <p:sp>
        <p:nvSpPr>
          <p:cNvPr id="2252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22531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2075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850" y="692150"/>
            <a:ext cx="8496300" cy="4968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u="none"/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684213" y="1090613"/>
            <a:ext cx="79200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1100" b="1" dirty="0">
                <a:latin typeface="Calibri" pitchFamily="34" charset="0"/>
              </a:rPr>
              <a:t>DPT (Triple Bacteriana Acelular)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Adacel – </a:t>
            </a:r>
            <a:r>
              <a:rPr lang="es-ES_tradnl" sz="1100" b="1" dirty="0" err="1">
                <a:latin typeface="Calibri" pitchFamily="34" charset="0"/>
              </a:rPr>
              <a:t>Bustrix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Vacuna para prevenir Difteria/</a:t>
            </a:r>
            <a:r>
              <a:rPr lang="es-ES_tradnl" sz="1100" b="1" dirty="0" err="1">
                <a:latin typeface="Calibri" pitchFamily="34" charset="0"/>
              </a:rPr>
              <a:t>Pertussis</a:t>
            </a:r>
            <a:r>
              <a:rPr lang="es-ES_tradnl" sz="1100" b="1" dirty="0">
                <a:latin typeface="Calibri" pitchFamily="34" charset="0"/>
              </a:rPr>
              <a:t>/Tétano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Se puede aplicar simultáneamente con otras vacunas o con cualquier intervalo.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El esquema básico consiste en tres dosis a partir de los 2 meses con un intervalo entre dosis de ocho semanas; un refuerzo al año de la tercera dosis, a los 6 años de edad, a los 11 años y 1 dosis en embarazadas después de las 20 semanas de gestación.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DOSIS Y VIA DE APLICACIÓN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La </a:t>
            </a:r>
            <a:r>
              <a:rPr lang="es-ES_tradnl" sz="1100" u="none" dirty="0">
                <a:latin typeface="Calibri" pitchFamily="34" charset="0"/>
              </a:rPr>
              <a:t>dosis es de 0,5 ml, se aplica por vía intramuscular en la parte antero- lateral del muslo (para menores de 1 año) y en la región deltoidea (para mayores de 1 año).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REACCIONES ADVERSAS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u="none" dirty="0">
                <a:latin typeface="Calibri" pitchFamily="34" charset="0"/>
              </a:rPr>
              <a:t> </a:t>
            </a:r>
            <a:r>
              <a:rPr lang="es-ES_tradnl" sz="1100" u="none" dirty="0">
                <a:latin typeface="Calibri" pitchFamily="34" charset="0"/>
              </a:rPr>
              <a:t>En algunos casos reacciones leves como eritema, dolor, endurecimiento en el lugar de la inyección y también fiebre.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Se puede aconsejar la colocación de paños fríos sobre el lugar de inyección.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>
                <a:latin typeface="Calibri" pitchFamily="34" charset="0"/>
              </a:rPr>
              <a:t> 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b="1" dirty="0">
                <a:latin typeface="Calibri" pitchFamily="34" charset="0"/>
              </a:rPr>
              <a:t>MATERIAL A UTILIZAR</a:t>
            </a:r>
            <a:endParaRPr lang="es-AR" sz="1100" u="none" dirty="0">
              <a:latin typeface="Calibri" pitchFamily="34" charset="0"/>
            </a:endParaRPr>
          </a:p>
          <a:p>
            <a:r>
              <a:rPr lang="es-ES_tradnl" sz="1100" u="none" dirty="0" smtClean="0">
                <a:latin typeface="Calibri" pitchFamily="34" charset="0"/>
              </a:rPr>
              <a:t>Jeringa </a:t>
            </a:r>
            <a:r>
              <a:rPr lang="es-ES_tradnl" sz="1100" u="none" dirty="0">
                <a:latin typeface="Calibri" pitchFamily="34" charset="0"/>
              </a:rPr>
              <a:t>de 1ml y aguja 23 G1 o 25G 5/8.</a:t>
            </a:r>
            <a:endParaRPr lang="es-AR" sz="1100" u="none" dirty="0">
              <a:latin typeface="Calibri" pitchFamily="34" charset="0"/>
            </a:endParaRPr>
          </a:p>
          <a:p>
            <a:endParaRPr lang="es-ES_tradnl" sz="1200" u="none" dirty="0">
              <a:latin typeface="Calibri" pitchFamily="34" charset="0"/>
            </a:endParaRP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u="none">
              <a:latin typeface="Calibri" pitchFamily="34" charset="0"/>
            </a:endParaRPr>
          </a:p>
        </p:txBody>
      </p:sp>
      <p:pic>
        <p:nvPicPr>
          <p:cNvPr id="22535" name="Picture 1" descr="BUSTR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221163"/>
            <a:ext cx="18303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Adac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213" y="4221163"/>
            <a:ext cx="23891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496300" y="63817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u="none">
                <a:solidFill>
                  <a:schemeClr val="bg1"/>
                </a:solidFill>
              </a:rPr>
              <a:t>9</a:t>
            </a:r>
            <a:endParaRPr lang="es-ES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1418</Words>
  <Application>Microsoft Macintosh PowerPoint</Application>
  <PresentationFormat>Presentación en pantalla (4:3)</PresentationFormat>
  <Paragraphs>917</Paragraphs>
  <Slides>36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Angsana New</vt:lpstr>
      <vt:lpstr>Calibri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 de Microsoft Office</cp:lastModifiedBy>
  <cp:revision>77</cp:revision>
  <dcterms:created xsi:type="dcterms:W3CDTF">2016-07-13T15:10:57Z</dcterms:created>
  <dcterms:modified xsi:type="dcterms:W3CDTF">2017-11-26T19:01:22Z</dcterms:modified>
</cp:coreProperties>
</file>